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63" r:id="rId2"/>
    <p:sldId id="596" r:id="rId3"/>
    <p:sldId id="322" r:id="rId4"/>
    <p:sldId id="341" r:id="rId5"/>
    <p:sldId id="306" r:id="rId6"/>
    <p:sldId id="307" r:id="rId7"/>
    <p:sldId id="309" r:id="rId8"/>
    <p:sldId id="593" r:id="rId9"/>
    <p:sldId id="597" r:id="rId10"/>
    <p:sldId id="604" r:id="rId11"/>
    <p:sldId id="598" r:id="rId12"/>
    <p:sldId id="599" r:id="rId13"/>
    <p:sldId id="601" r:id="rId14"/>
    <p:sldId id="308" r:id="rId15"/>
    <p:sldId id="368" r:id="rId16"/>
    <p:sldId id="514" r:id="rId17"/>
    <p:sldId id="371" r:id="rId18"/>
    <p:sldId id="605" r:id="rId19"/>
    <p:sldId id="310" r:id="rId20"/>
    <p:sldId id="311" r:id="rId21"/>
    <p:sldId id="602" r:id="rId22"/>
    <p:sldId id="373" r:id="rId23"/>
    <p:sldId id="388" r:id="rId24"/>
    <p:sldId id="600" r:id="rId25"/>
    <p:sldId id="365" r:id="rId26"/>
    <p:sldId id="375" r:id="rId27"/>
    <p:sldId id="329" r:id="rId28"/>
    <p:sldId id="319" r:id="rId29"/>
    <p:sldId id="376" r:id="rId30"/>
    <p:sldId id="377" r:id="rId31"/>
    <p:sldId id="378" r:id="rId32"/>
    <p:sldId id="320" r:id="rId33"/>
    <p:sldId id="321" r:id="rId34"/>
    <p:sldId id="331" r:id="rId35"/>
    <p:sldId id="332" r:id="rId36"/>
    <p:sldId id="405" r:id="rId37"/>
    <p:sldId id="406" r:id="rId38"/>
    <p:sldId id="516" r:id="rId39"/>
    <p:sldId id="517" r:id="rId40"/>
    <p:sldId id="333" r:id="rId41"/>
    <p:sldId id="348" r:id="rId42"/>
    <p:sldId id="350" r:id="rId43"/>
    <p:sldId id="349" r:id="rId44"/>
    <p:sldId id="603" r:id="rId45"/>
    <p:sldId id="394" r:id="rId46"/>
    <p:sldId id="392" r:id="rId47"/>
    <p:sldId id="352" r:id="rId48"/>
    <p:sldId id="353" r:id="rId49"/>
    <p:sldId id="351" r:id="rId50"/>
    <p:sldId id="336" r:id="rId51"/>
    <p:sldId id="525" r:id="rId52"/>
    <p:sldId id="526" r:id="rId53"/>
    <p:sldId id="323" r:id="rId54"/>
    <p:sldId id="324" r:id="rId55"/>
    <p:sldId id="387" r:id="rId56"/>
    <p:sldId id="383" r:id="rId57"/>
    <p:sldId id="337" r:id="rId58"/>
    <p:sldId id="395" r:id="rId59"/>
    <p:sldId id="396" r:id="rId60"/>
    <p:sldId id="404" r:id="rId61"/>
    <p:sldId id="397" r:id="rId62"/>
    <p:sldId id="413" r:id="rId63"/>
    <p:sldId id="418" r:id="rId64"/>
    <p:sldId id="403" r:id="rId65"/>
    <p:sldId id="402" r:id="rId66"/>
    <p:sldId id="419" r:id="rId67"/>
    <p:sldId id="606" r:id="rId68"/>
    <p:sldId id="417" r:id="rId69"/>
    <p:sldId id="528" r:id="rId70"/>
    <p:sldId id="428" r:id="rId71"/>
    <p:sldId id="607" r:id="rId72"/>
    <p:sldId id="421" r:id="rId73"/>
    <p:sldId id="422" r:id="rId74"/>
    <p:sldId id="325" r:id="rId75"/>
    <p:sldId id="424" r:id="rId76"/>
    <p:sldId id="423" r:id="rId77"/>
    <p:sldId id="425" r:id="rId78"/>
    <p:sldId id="366" r:id="rId79"/>
    <p:sldId id="408" r:id="rId80"/>
    <p:sldId id="414" r:id="rId81"/>
    <p:sldId id="285" r:id="rId82"/>
    <p:sldId id="608" r:id="rId83"/>
    <p:sldId id="287" r:id="rId84"/>
    <p:sldId id="416" r:id="rId85"/>
    <p:sldId id="288" r:id="rId86"/>
    <p:sldId id="415" r:id="rId87"/>
    <p:sldId id="347" r:id="rId88"/>
    <p:sldId id="357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E5"/>
    <a:srgbClr val="5B9BD5"/>
    <a:srgbClr val="1974B2"/>
    <a:srgbClr val="41719C"/>
    <a:srgbClr val="FF94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 autoAdjust="0"/>
    <p:restoredTop sz="94132"/>
  </p:normalViewPr>
  <p:slideViewPr>
    <p:cSldViewPr snapToGrid="0">
      <p:cViewPr varScale="1">
        <p:scale>
          <a:sx n="114" d="100"/>
          <a:sy n="114" d="100"/>
        </p:scale>
        <p:origin x="7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08D1-7BD7-4406-91B1-1A02F28E6120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A2155-C008-483D-951E-F724C696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5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4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5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7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8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4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93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3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5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18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00"/>
                </a:solidFill>
              </a:rPr>
              <a:t>data is generated under the rules of probability.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but usually we are interested in what data generating process.. =&gt; election example: we are interested in what’s behind the surveys.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statistics is when you observe data and try to infer what is the data generating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2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75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Motivation: how to know the coin bias? Solution: flip the coin thousands of times, take the proportion of heads, use that for p. But what justifications?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9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2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88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collection of random variables is independent and identically distributed if each random variable has the same probability distribution as the others and all are mutually independent.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3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31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2155-C008-483D-951E-F724C6968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5200"/>
            <a:ext cx="12192000" cy="1207030"/>
          </a:xfrm>
          <a:solidFill>
            <a:srgbClr val="B9CDE5"/>
          </a:solidFill>
        </p:spPr>
        <p:txBody>
          <a:bodyPr anchor="ctr" anchorCtr="0">
            <a:normAutofit/>
          </a:bodyPr>
          <a:lstStyle>
            <a:lvl1pPr algn="ctr"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829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6CC4-2CEE-9540-81F3-D8710CAC20FC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BA59-FD0F-2145-A563-3A3F62C44F2C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8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5729-AABF-DF46-8FB9-FB8081135426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0243-F9C9-0244-AA69-B92D0528E1D0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6808" y="108382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730F04-0F45-4262-AA93-63C012A5FD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463A-3C0F-C246-8A00-1BD3392CE0A7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4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855" y="1163782"/>
            <a:ext cx="5751945" cy="5013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163782"/>
            <a:ext cx="5751945" cy="5013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906FF-A5E8-434E-B755-82B2A76AFF79}" type="datetime1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5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6" y="1145454"/>
            <a:ext cx="57297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856" y="1969366"/>
            <a:ext cx="5729720" cy="4172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145454"/>
            <a:ext cx="57519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1969366"/>
            <a:ext cx="5751945" cy="4172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9980-55F4-C64C-8AA3-FBEF539DA745}" type="datetime1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28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189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9708-0058-6D44-88FB-2969A025A5D7}" type="datetime1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8CAFD-7E0A-3141-A3F9-42EFBB15592A}" type="datetime1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11D9-AA20-3541-8EC9-31CA76D36F17}" type="datetime1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E6AC-4777-5543-BBAA-A5AEC47C8437}" type="datetime1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1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1891"/>
          </a:xfrm>
          <a:prstGeom prst="rect">
            <a:avLst/>
          </a:prstGeom>
          <a:solidFill>
            <a:srgbClr val="B9CDE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5" y="1108364"/>
            <a:ext cx="11656290" cy="506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85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F9403-2EB2-FB45-9270-685725D8A34B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094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tags" Target="../tags/tag8.xml"/><Relationship Id="rId16" Type="http://schemas.openxmlformats.org/officeDocument/2006/relationships/image" Target="../media/image15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9.png"/><Relationship Id="rId5" Type="http://schemas.openxmlformats.org/officeDocument/2006/relationships/tags" Target="../tags/tag11.xml"/><Relationship Id="rId15" Type="http://schemas.openxmlformats.org/officeDocument/2006/relationships/image" Target="../media/image23.png"/><Relationship Id="rId23" Type="http://schemas.openxmlformats.org/officeDocument/2006/relationships/image" Target="../media/image26.png"/><Relationship Id="rId10" Type="http://schemas.openxmlformats.org/officeDocument/2006/relationships/image" Target="../media/image148.png"/><Relationship Id="rId4" Type="http://schemas.openxmlformats.org/officeDocument/2006/relationships/tags" Target="../tags/tag10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Relationship Id="rId22" Type="http://schemas.openxmlformats.org/officeDocument/2006/relationships/image" Target="../media/image15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0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8.xml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tags" Target="../tags/tag19.xml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tags" Target="../tags/tag23.xml"/><Relationship Id="rId7" Type="http://schemas.openxmlformats.org/officeDocument/2006/relationships/image" Target="../media/image2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31.png"/><Relationship Id="rId5" Type="http://schemas.openxmlformats.org/officeDocument/2006/relationships/image" Target="../media/image44.png"/><Relationship Id="rId10" Type="http://schemas.openxmlformats.org/officeDocument/2006/relationships/image" Target="../media/image46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10.png"/><Relationship Id="rId5" Type="http://schemas.openxmlformats.org/officeDocument/2006/relationships/image" Target="../media/image46.png"/><Relationship Id="rId4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27.xml"/><Relationship Id="rId7" Type="http://schemas.openxmlformats.org/officeDocument/2006/relationships/image" Target="../media/image47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53.png"/><Relationship Id="rId5" Type="http://schemas.openxmlformats.org/officeDocument/2006/relationships/tags" Target="../tags/tag32.xml"/><Relationship Id="rId10" Type="http://schemas.openxmlformats.org/officeDocument/2006/relationships/image" Target="../media/image33.png"/><Relationship Id="rId4" Type="http://schemas.openxmlformats.org/officeDocument/2006/relationships/tags" Target="../tags/tag31.xml"/><Relationship Id="rId9" Type="http://schemas.openxmlformats.org/officeDocument/2006/relationships/image" Target="../media/image4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4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4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530.png"/><Relationship Id="rId17" Type="http://schemas.openxmlformats.org/officeDocument/2006/relationships/image" Target="../media/image65.png"/><Relationship Id="rId2" Type="http://schemas.openxmlformats.org/officeDocument/2006/relationships/tags" Target="../tags/tag38.xml"/><Relationship Id="rId16" Type="http://schemas.openxmlformats.org/officeDocument/2006/relationships/image" Target="../media/image6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60.png"/><Relationship Id="rId5" Type="http://schemas.openxmlformats.org/officeDocument/2006/relationships/tags" Target="../tags/tag41.xml"/><Relationship Id="rId15" Type="http://schemas.openxmlformats.org/officeDocument/2006/relationships/image" Target="../media/image63.png"/><Relationship Id="rId10" Type="http://schemas.openxmlformats.org/officeDocument/2006/relationships/image" Target="../media/image59.emf"/><Relationship Id="rId4" Type="http://schemas.openxmlformats.org/officeDocument/2006/relationships/tags" Target="../tags/tag40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70.png"/><Relationship Id="rId3" Type="http://schemas.openxmlformats.org/officeDocument/2006/relationships/tags" Target="../tags/tag46.xml"/><Relationship Id="rId7" Type="http://schemas.openxmlformats.org/officeDocument/2006/relationships/image" Target="../media/image6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00.png"/><Relationship Id="rId10" Type="http://schemas.openxmlformats.org/officeDocument/2006/relationships/image" Target="../media/image7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49.xml"/><Relationship Id="rId7" Type="http://schemas.openxmlformats.org/officeDocument/2006/relationships/image" Target="../media/image76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5" Type="http://schemas.openxmlformats.org/officeDocument/2006/relationships/tags" Target="../tags/tag51.xml"/><Relationship Id="rId10" Type="http://schemas.openxmlformats.org/officeDocument/2006/relationships/image" Target="../media/image78.png"/><Relationship Id="rId4" Type="http://schemas.openxmlformats.org/officeDocument/2006/relationships/tags" Target="../tags/tag50.xml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tags" Target="../tags/tag53.xml"/><Relationship Id="rId16" Type="http://schemas.openxmlformats.org/officeDocument/2006/relationships/image" Target="../media/image86.png"/><Relationship Id="rId20" Type="http://schemas.openxmlformats.org/officeDocument/2006/relationships/image" Target="../media/image91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80.png"/><Relationship Id="rId5" Type="http://schemas.openxmlformats.org/officeDocument/2006/relationships/tags" Target="../tags/tag56.xml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tags" Target="../tags/tag5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notesSlide" Target="../notesSlides/notesSlide13.xml"/><Relationship Id="rId18" Type="http://schemas.openxmlformats.org/officeDocument/2006/relationships/image" Target="../media/image93.png"/><Relationship Id="rId3" Type="http://schemas.openxmlformats.org/officeDocument/2006/relationships/tags" Target="../tags/tag62.xml"/><Relationship Id="rId21" Type="http://schemas.openxmlformats.org/officeDocument/2006/relationships/image" Target="../media/image96.png"/><Relationship Id="rId7" Type="http://schemas.openxmlformats.org/officeDocument/2006/relationships/tags" Target="../tags/tag6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92.png"/><Relationship Id="rId2" Type="http://schemas.openxmlformats.org/officeDocument/2006/relationships/tags" Target="../tags/tag61.xml"/><Relationship Id="rId16" Type="http://schemas.openxmlformats.org/officeDocument/2006/relationships/image" Target="../media/image89.png"/><Relationship Id="rId20" Type="http://schemas.openxmlformats.org/officeDocument/2006/relationships/image" Target="../media/image95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100.png"/><Relationship Id="rId5" Type="http://schemas.openxmlformats.org/officeDocument/2006/relationships/tags" Target="../tags/tag64.xml"/><Relationship Id="rId15" Type="http://schemas.openxmlformats.org/officeDocument/2006/relationships/image" Target="../media/image83.png"/><Relationship Id="rId23" Type="http://schemas.openxmlformats.org/officeDocument/2006/relationships/image" Target="../media/image97.png"/><Relationship Id="rId10" Type="http://schemas.openxmlformats.org/officeDocument/2006/relationships/tags" Target="../tags/tag69.xml"/><Relationship Id="rId19" Type="http://schemas.openxmlformats.org/officeDocument/2006/relationships/image" Target="../media/image94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image" Target="../media/image82.png"/><Relationship Id="rId2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3" Type="http://schemas.openxmlformats.org/officeDocument/2006/relationships/tags" Target="../tags/tag73.xml"/><Relationship Id="rId7" Type="http://schemas.openxmlformats.org/officeDocument/2006/relationships/notesSlide" Target="../notesSlides/notesSlide14.xml"/><Relationship Id="rId12" Type="http://schemas.openxmlformats.org/officeDocument/2006/relationships/image" Target="../media/image103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2.png"/><Relationship Id="rId5" Type="http://schemas.openxmlformats.org/officeDocument/2006/relationships/tags" Target="../tags/tag75.xml"/><Relationship Id="rId10" Type="http://schemas.openxmlformats.org/officeDocument/2006/relationships/image" Target="../media/image101.png"/><Relationship Id="rId4" Type="http://schemas.openxmlformats.org/officeDocument/2006/relationships/tags" Target="../tags/tag74.xml"/><Relationship Id="rId9" Type="http://schemas.openxmlformats.org/officeDocument/2006/relationships/image" Target="../media/image99.png"/><Relationship Id="rId14" Type="http://schemas.openxmlformats.org/officeDocument/2006/relationships/image" Target="../media/image10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78.xml"/><Relationship Id="rId7" Type="http://schemas.openxmlformats.org/officeDocument/2006/relationships/image" Target="../media/image104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10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8.png"/><Relationship Id="rId4" Type="http://schemas.openxmlformats.org/officeDocument/2006/relationships/tags" Target="../tags/tag79.xml"/><Relationship Id="rId9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tags" Target="../tags/tag82.xml"/><Relationship Id="rId7" Type="http://schemas.openxmlformats.org/officeDocument/2006/relationships/image" Target="../media/image111.png"/><Relationship Id="rId12" Type="http://schemas.openxmlformats.org/officeDocument/2006/relationships/image" Target="../media/image1150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5.png"/><Relationship Id="rId5" Type="http://schemas.openxmlformats.org/officeDocument/2006/relationships/tags" Target="../tags/tag84.xml"/><Relationship Id="rId10" Type="http://schemas.openxmlformats.org/officeDocument/2006/relationships/image" Target="../media/image114.png"/><Relationship Id="rId4" Type="http://schemas.openxmlformats.org/officeDocument/2006/relationships/tags" Target="../tags/tag83.xml"/><Relationship Id="rId9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760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notesSlide" Target="../notesSlides/notesSlide17.xml"/><Relationship Id="rId18" Type="http://schemas.openxmlformats.org/officeDocument/2006/relationships/image" Target="../media/image118.png"/><Relationship Id="rId3" Type="http://schemas.openxmlformats.org/officeDocument/2006/relationships/tags" Target="../tags/tag88.xml"/><Relationship Id="rId21" Type="http://schemas.openxmlformats.org/officeDocument/2006/relationships/image" Target="../media/image121.png"/><Relationship Id="rId7" Type="http://schemas.openxmlformats.org/officeDocument/2006/relationships/tags" Target="../tags/tag9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3.png"/><Relationship Id="rId2" Type="http://schemas.openxmlformats.org/officeDocument/2006/relationships/tags" Target="../tags/tag87.xml"/><Relationship Id="rId16" Type="http://schemas.openxmlformats.org/officeDocument/2006/relationships/image" Target="../media/image117.png"/><Relationship Id="rId20" Type="http://schemas.openxmlformats.org/officeDocument/2006/relationships/image" Target="../media/image120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126.png"/><Relationship Id="rId5" Type="http://schemas.openxmlformats.org/officeDocument/2006/relationships/tags" Target="../tags/tag90.xml"/><Relationship Id="rId15" Type="http://schemas.openxmlformats.org/officeDocument/2006/relationships/image" Target="../media/image116.png"/><Relationship Id="rId23" Type="http://schemas.openxmlformats.org/officeDocument/2006/relationships/image" Target="../media/image123.png"/><Relationship Id="rId10" Type="http://schemas.openxmlformats.org/officeDocument/2006/relationships/tags" Target="../tags/tag95.xml"/><Relationship Id="rId19" Type="http://schemas.openxmlformats.org/officeDocument/2006/relationships/image" Target="../media/image119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80.png"/><Relationship Id="rId22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99.xml"/><Relationship Id="rId7" Type="http://schemas.openxmlformats.org/officeDocument/2006/relationships/image" Target="../media/image124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9.png"/><Relationship Id="rId4" Type="http://schemas.openxmlformats.org/officeDocument/2006/relationships/tags" Target="../tags/tag100.xml"/><Relationship Id="rId9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5" Type="http://schemas.openxmlformats.org/officeDocument/2006/relationships/image" Target="../media/image1330.png"/><Relationship Id="rId4" Type="http://schemas.openxmlformats.org/officeDocument/2006/relationships/image" Target="../media/image13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tags" Target="../tags/tag5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0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66.png"/><Relationship Id="rId5" Type="http://schemas.openxmlformats.org/officeDocument/2006/relationships/image" Target="../media/image152.png"/><Relationship Id="rId10" Type="http://schemas.openxmlformats.org/officeDocument/2006/relationships/image" Target="../media/image16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6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1670.png"/><Relationship Id="rId11" Type="http://schemas.openxmlformats.org/officeDocument/2006/relationships/image" Target="../media/image173.png"/><Relationship Id="rId5" Type="http://schemas.openxmlformats.org/officeDocument/2006/relationships/image" Target="../media/image1660.png"/><Relationship Id="rId10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0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gif"/><Relationship Id="rId4" Type="http://schemas.openxmlformats.org/officeDocument/2006/relationships/image" Target="../media/image1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gif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tags" Target="../tags/tag105.xml"/><Relationship Id="rId7" Type="http://schemas.openxmlformats.org/officeDocument/2006/relationships/image" Target="../media/image33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1.png"/><Relationship Id="rId5" Type="http://schemas.openxmlformats.org/officeDocument/2006/relationships/tags" Target="../tags/tag107.xml"/><Relationship Id="rId10" Type="http://schemas.openxmlformats.org/officeDocument/2006/relationships/image" Target="../media/image183.png"/><Relationship Id="rId4" Type="http://schemas.openxmlformats.org/officeDocument/2006/relationships/tags" Target="../tags/tag106.xml"/><Relationship Id="rId9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88.png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38EE-336C-4278-8445-E516D4CE9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264862"/>
            <a:ext cx="11656290" cy="1727899"/>
          </a:xfrm>
        </p:spPr>
        <p:txBody>
          <a:bodyPr>
            <a:normAutofit/>
          </a:bodyPr>
          <a:lstStyle/>
          <a:p>
            <a:r>
              <a:rPr lang="en-US" sz="1600" dirty="0"/>
              <a:t>Statistics in this lecture is mostly focused on statistical estimation… I did not cover significance testing, hypothesis testing, and only covered confidence intervals minimally</a:t>
            </a:r>
          </a:p>
          <a:p>
            <a:r>
              <a:rPr lang="en-US" sz="1600" dirty="0"/>
              <a:t>In terms of connection to assignments, students are asked to compute maximum likelihood estimates (MLE) in a few places, but when actually fitting models it is all handled by Scikit-</a:t>
            </a:r>
            <a:r>
              <a:rPr lang="en-US" sz="1600" dirty="0" err="1"/>
              <a:t>Learn’s</a:t>
            </a:r>
            <a:r>
              <a:rPr lang="en-US" sz="1600" dirty="0"/>
              <a:t> fit() function anyway</a:t>
            </a:r>
          </a:p>
          <a:p>
            <a:r>
              <a:rPr lang="en-US" sz="1600" dirty="0"/>
              <a:t>Most students were able to hand compute MLEs, but a fair number struggled with it even after several times… if you decide to keep MLE and have them do it then I would </a:t>
            </a:r>
            <a:r>
              <a:rPr lang="en-US" sz="1600" dirty="0">
                <a:solidFill>
                  <a:srgbClr val="FF0000"/>
                </a:solidFill>
              </a:rPr>
              <a:t>go slowly through several examples </a:t>
            </a:r>
            <a:r>
              <a:rPr lang="en-US" sz="1600" dirty="0"/>
              <a:t>(I go fairly quickly over just one or two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6EDA0-137B-4650-908E-E71C65BF5434}"/>
              </a:ext>
            </a:extLst>
          </p:cNvPr>
          <p:cNvSpPr txBox="1">
            <a:spLocks/>
          </p:cNvSpPr>
          <p:nvPr/>
        </p:nvSpPr>
        <p:spPr>
          <a:xfrm>
            <a:off x="267855" y="2188255"/>
            <a:ext cx="11656290" cy="2440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Hypothesis and Significance Testing</a:t>
            </a:r>
          </a:p>
          <a:p>
            <a:pPr lvl="1"/>
            <a:r>
              <a:rPr lang="en-US" sz="1600" dirty="0"/>
              <a:t>It would be very useful to incorporate </a:t>
            </a:r>
            <a:r>
              <a:rPr lang="en-US" sz="1600" dirty="0">
                <a:solidFill>
                  <a:srgbClr val="FF0000"/>
                </a:solidFill>
              </a:rPr>
              <a:t>extended discussion </a:t>
            </a:r>
            <a:r>
              <a:rPr lang="en-US" sz="1600" dirty="0"/>
              <a:t>of this, and add it to </a:t>
            </a:r>
            <a:r>
              <a:rPr lang="en-US" sz="1600" dirty="0" err="1"/>
              <a:t>homeworks</a:t>
            </a:r>
            <a:endParaRPr lang="en-US" sz="1600" dirty="0"/>
          </a:p>
          <a:p>
            <a:pPr lvl="1"/>
            <a:r>
              <a:rPr lang="en-US" sz="1600" dirty="0"/>
              <a:t>Computing p-values would make utility of the CDF more clear</a:t>
            </a:r>
          </a:p>
          <a:p>
            <a:pPr lvl="1"/>
            <a:r>
              <a:rPr lang="en-US" sz="1600" dirty="0"/>
              <a:t>Should carefully cover assumptions of significance testing (e.g. convergence to limiting distribution of estimator)</a:t>
            </a:r>
          </a:p>
          <a:p>
            <a:pPr lvl="1"/>
            <a:r>
              <a:rPr lang="en-US" sz="1600" dirty="0"/>
              <a:t>They do implement </a:t>
            </a:r>
            <a:r>
              <a:rPr lang="en-US" sz="1600" dirty="0">
                <a:solidFill>
                  <a:srgbClr val="FF0000"/>
                </a:solidFill>
              </a:rPr>
              <a:t>bootstrap on one homework</a:t>
            </a:r>
            <a:r>
              <a:rPr lang="en-US" sz="1600" dirty="0"/>
              <a:t>, and compute bootstrap confidence intervals, but we never actually used it on a real problem</a:t>
            </a:r>
          </a:p>
          <a:p>
            <a:pPr lvl="1"/>
            <a:r>
              <a:rPr lang="en-US" sz="1600" b="1" dirty="0"/>
              <a:t>Homework Idea</a:t>
            </a:r>
            <a:r>
              <a:rPr lang="en-US" sz="1600" dirty="0"/>
              <a:t> Give them data and pose a question that could be answered with a hypothesis test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F93C5-0DB6-F846-A090-20AF6CBE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9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0E44-40F2-4B19-B067-9703BE51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tool: Law of Large Numbers (LLN)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C3F0-83AD-4C7D-863A-227252BE0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95032"/>
            <a:ext cx="11656290" cy="5818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Recall: What is the probability of having two numbers sum to 6?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129F3-3E0E-AA40-A0C7-0A7D6208E735}"/>
              </a:ext>
            </a:extLst>
          </p:cNvPr>
          <p:cNvSpPr txBox="1"/>
          <p:nvPr/>
        </p:nvSpPr>
        <p:spPr>
          <a:xfrm>
            <a:off x="431662" y="1476924"/>
            <a:ext cx="99726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import </a:t>
            </a:r>
            <a:r>
              <a:rPr lang="en-US" dirty="0" err="1">
                <a:latin typeface="Monaco" pitchFamily="2" charset="77"/>
              </a:rPr>
              <a:t>numpy</a:t>
            </a:r>
            <a:r>
              <a:rPr lang="en-US" dirty="0">
                <a:latin typeface="Monaco" pitchFamily="2" charset="77"/>
              </a:rPr>
              <a:t> as np</a:t>
            </a:r>
          </a:p>
          <a:p>
            <a:r>
              <a:rPr lang="en-US" dirty="0">
                <a:latin typeface="Monaco" pitchFamily="2" charset="77"/>
              </a:rPr>
              <a:t>for n in [10,100,1_000,10_000,100_000]:</a:t>
            </a:r>
          </a:p>
          <a:p>
            <a:r>
              <a:rPr lang="en-US" dirty="0">
                <a:latin typeface="Monaco" pitchFamily="2" charset="77"/>
              </a:rPr>
              <a:t>    res_dice1 = </a:t>
            </a:r>
            <a:r>
              <a:rPr lang="en-US" dirty="0" err="1">
                <a:latin typeface="Monaco" pitchFamily="2" charset="77"/>
              </a:rPr>
              <a:t>np.random.randint</a:t>
            </a:r>
            <a:r>
              <a:rPr lang="en-US" dirty="0">
                <a:latin typeface="Monaco" pitchFamily="2" charset="77"/>
              </a:rPr>
              <a:t>(1,6+1,size=n)</a:t>
            </a:r>
          </a:p>
          <a:p>
            <a:r>
              <a:rPr lang="en-US" dirty="0">
                <a:latin typeface="Monaco" pitchFamily="2" charset="77"/>
              </a:rPr>
              <a:t>    res_dice2 = </a:t>
            </a:r>
            <a:r>
              <a:rPr lang="en-US" dirty="0" err="1">
                <a:latin typeface="Monaco" pitchFamily="2" charset="77"/>
              </a:rPr>
              <a:t>np.random.randint</a:t>
            </a:r>
            <a:r>
              <a:rPr lang="en-US" dirty="0">
                <a:latin typeface="Monaco" pitchFamily="2" charset="77"/>
              </a:rPr>
              <a:t>(1,6+1,size=n)</a:t>
            </a:r>
          </a:p>
          <a:p>
            <a:r>
              <a:rPr lang="en-US" dirty="0">
                <a:latin typeface="Monaco" pitchFamily="2" charset="77"/>
              </a:rPr>
              <a:t>    res = [(res_dice1[</a:t>
            </a:r>
            <a:r>
              <a:rPr lang="en-US" dirty="0" err="1"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], res_dice2[</a:t>
            </a:r>
            <a:r>
              <a:rPr lang="en-US" dirty="0" err="1"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]) for </a:t>
            </a:r>
            <a:r>
              <a:rPr lang="en-US" dirty="0" err="1"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in range(</a:t>
            </a:r>
            <a:r>
              <a:rPr lang="en-US" dirty="0" err="1">
                <a:latin typeface="Monaco" pitchFamily="2" charset="77"/>
              </a:rPr>
              <a:t>len</a:t>
            </a:r>
            <a:r>
              <a:rPr lang="en-US" dirty="0">
                <a:latin typeface="Monaco" pitchFamily="2" charset="77"/>
              </a:rPr>
              <a:t>(res_dice1))]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    </a:t>
            </a:r>
            <a:r>
              <a:rPr lang="en-US" dirty="0" err="1">
                <a:latin typeface="Monaco" pitchFamily="2" charset="77"/>
              </a:rPr>
              <a:t>cnt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latin typeface="Monaco" pitchFamily="2" charset="77"/>
              </a:rPr>
              <a:t>len</a:t>
            </a:r>
            <a:r>
              <a:rPr lang="en-US" dirty="0">
                <a:latin typeface="Monaco" pitchFamily="2" charset="77"/>
              </a:rPr>
              <a:t>(list(filter(lambda x: x[0] + x[1] == 6, res)))</a:t>
            </a:r>
          </a:p>
          <a:p>
            <a:r>
              <a:rPr lang="en-US" dirty="0">
                <a:latin typeface="Monaco" pitchFamily="2" charset="77"/>
              </a:rPr>
              <a:t>    print("n=%6d, result: %.4f " % (n, </a:t>
            </a:r>
            <a:r>
              <a:rPr lang="en-US" dirty="0" err="1">
                <a:latin typeface="Monaco" pitchFamily="2" charset="77"/>
              </a:rPr>
              <a:t>cnt</a:t>
            </a:r>
            <a:r>
              <a:rPr lang="en-US" dirty="0">
                <a:latin typeface="Monaco" pitchFamily="2" charset="77"/>
              </a:rPr>
              <a:t>/n))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42A96-FF07-704B-A734-F3EDA1A52F26}"/>
              </a:ext>
            </a:extLst>
          </p:cNvPr>
          <p:cNvSpPr txBox="1"/>
          <p:nvPr/>
        </p:nvSpPr>
        <p:spPr>
          <a:xfrm>
            <a:off x="431662" y="4062247"/>
            <a:ext cx="40446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n=       10, result: 0.1000 </a:t>
            </a:r>
          </a:p>
          <a:p>
            <a:r>
              <a:rPr lang="en-US" dirty="0">
                <a:latin typeface="Monaco" pitchFamily="2" charset="77"/>
              </a:rPr>
              <a:t>n=      100, result: 0.1200 </a:t>
            </a:r>
          </a:p>
          <a:p>
            <a:r>
              <a:rPr lang="en-US" dirty="0">
                <a:latin typeface="Monaco" pitchFamily="2" charset="77"/>
              </a:rPr>
              <a:t>n=     1000, result: 0.1350 </a:t>
            </a:r>
          </a:p>
          <a:p>
            <a:r>
              <a:rPr lang="en-US" dirty="0">
                <a:latin typeface="Monaco" pitchFamily="2" charset="77"/>
              </a:rPr>
              <a:t>n=    10000, result: 0.1365 </a:t>
            </a:r>
          </a:p>
          <a:p>
            <a:r>
              <a:rPr lang="en-US" dirty="0">
                <a:latin typeface="Monaco" pitchFamily="2" charset="77"/>
              </a:rPr>
              <a:t>n=   100000, result: 0.1388 </a:t>
            </a:r>
          </a:p>
          <a:p>
            <a:r>
              <a:rPr lang="en-US" dirty="0">
                <a:latin typeface="Monaco" pitchFamily="2" charset="77"/>
              </a:rPr>
              <a:t>n=  1000000, result: 0.1385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186E9-F071-7848-A2ED-E5A1CE76F148}"/>
              </a:ext>
            </a:extLst>
          </p:cNvPr>
          <p:cNvSpPr txBox="1"/>
          <p:nvPr/>
        </p:nvSpPr>
        <p:spPr>
          <a:xfrm>
            <a:off x="4748804" y="4062247"/>
            <a:ext cx="40446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n=       10, result: 0.1000 </a:t>
            </a:r>
          </a:p>
          <a:p>
            <a:r>
              <a:rPr lang="en-US" dirty="0">
                <a:latin typeface="Monaco" pitchFamily="2" charset="77"/>
              </a:rPr>
              <a:t>n=      100, result: 0.1900 </a:t>
            </a:r>
          </a:p>
          <a:p>
            <a:r>
              <a:rPr lang="en-US" dirty="0">
                <a:latin typeface="Monaco" pitchFamily="2" charset="77"/>
              </a:rPr>
              <a:t>n=     1000, result: 0.1540 </a:t>
            </a:r>
          </a:p>
          <a:p>
            <a:r>
              <a:rPr lang="en-US" dirty="0">
                <a:latin typeface="Monaco" pitchFamily="2" charset="77"/>
              </a:rPr>
              <a:t>n=    10000, result: 0.1366 </a:t>
            </a:r>
          </a:p>
          <a:p>
            <a:r>
              <a:rPr lang="en-US" dirty="0">
                <a:latin typeface="Monaco" pitchFamily="2" charset="77"/>
              </a:rPr>
              <a:t>n=   100000, result: 0.1371 </a:t>
            </a:r>
          </a:p>
          <a:p>
            <a:r>
              <a:rPr lang="en-US" dirty="0">
                <a:latin typeface="Monaco" pitchFamily="2" charset="77"/>
              </a:rPr>
              <a:t>n=  1000000, result: 0.1394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8D417-198B-DE44-9418-A567611E5384}"/>
              </a:ext>
            </a:extLst>
          </p:cNvPr>
          <p:cNvSpPr txBox="1"/>
          <p:nvPr/>
        </p:nvSpPr>
        <p:spPr>
          <a:xfrm>
            <a:off x="9065945" y="3805223"/>
            <a:ext cx="28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every time you run, you get a different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428CE-0D16-1448-AD78-78ED8F1304A3}"/>
              </a:ext>
            </a:extLst>
          </p:cNvPr>
          <p:cNvSpPr txBox="1"/>
          <p:nvPr/>
        </p:nvSpPr>
        <p:spPr>
          <a:xfrm>
            <a:off x="9065946" y="4860428"/>
            <a:ext cx="3126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however, the number seems to </a:t>
            </a:r>
            <a:r>
              <a:rPr lang="en-US" sz="2000" b="1" u="sng" dirty="0">
                <a:solidFill>
                  <a:schemeClr val="accent1"/>
                </a:solidFill>
              </a:rPr>
              <a:t>converge</a:t>
            </a:r>
            <a:r>
              <a:rPr lang="en-US" sz="2000" dirty="0">
                <a:solidFill>
                  <a:schemeClr val="accent1"/>
                </a:solidFill>
              </a:rPr>
              <a:t> to 0.138-0.139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35D80-E7F2-4D44-91CA-2842107628A2}"/>
              </a:ext>
            </a:extLst>
          </p:cNvPr>
          <p:cNvSpPr txBox="1"/>
          <p:nvPr/>
        </p:nvSpPr>
        <p:spPr>
          <a:xfrm>
            <a:off x="817151" y="5992577"/>
            <a:ext cx="10625025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If running a large number of trails, result will be very close to expected value.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65368-9F11-8641-8E99-7F34321A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9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7145-BFBC-4AB8-97EF-796F140D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tool: Central Limit Theorem (CLT)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 1 1 1 2 1 1 2 1 1 1 1 1">
                <a:extLst>
                  <a:ext uri="{FF2B5EF4-FFF2-40B4-BE49-F238E27FC236}">
                    <a16:creationId xmlns:a16="http://schemas.microsoft.com/office/drawing/2014/main" id="{FF61A281-FDBC-45F8-B148-5EB3B0195F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6734" y="713215"/>
                <a:ext cx="10473266" cy="1082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Let                     be </a:t>
                </a:r>
                <a:r>
                  <a:rPr lang="en-US" sz="2800" dirty="0" err="1"/>
                  <a:t>iid</a:t>
                </a:r>
                <a:r>
                  <a:rPr lang="en-US" sz="2800" dirty="0"/>
                  <a:t> with mean    and variance      then the sample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 approaches a Normal distribution</a:t>
                </a:r>
                <a:endParaRPr lang="es-MX" sz="2800" dirty="0"/>
              </a:p>
            </p:txBody>
          </p:sp>
        </mc:Choice>
        <mc:Fallback xmlns="">
          <p:sp>
            <p:nvSpPr>
              <p:cNvPr id="4" name="Content Placeholder 2 1 1 1 2 1 1 2 1 1 1 1 1">
                <a:extLst>
                  <a:ext uri="{FF2B5EF4-FFF2-40B4-BE49-F238E27FC236}">
                    <a16:creationId xmlns:a16="http://schemas.microsoft.com/office/drawing/2014/main" id="{FF61A281-FDBC-45F8-B148-5EB3B0195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713215"/>
                <a:ext cx="10473266" cy="1082454"/>
              </a:xfrm>
              <a:prstGeom prst="rect">
                <a:avLst/>
              </a:prstGeom>
              <a:blipFill>
                <a:blip r:embed="rId10"/>
                <a:stretch>
                  <a:fillRect l="-1211"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48FC35B-1E06-4D4B-A34F-869A4A760D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824051"/>
            <a:ext cx="1762600" cy="309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8FC41-1878-4586-9081-CBDA53F24D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84" y="887861"/>
            <a:ext cx="194185" cy="232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F7F219-417A-4C77-A5BE-8B962499B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17" y="764956"/>
            <a:ext cx="326487" cy="2966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A0B3B2-81D7-4AEF-A89D-A2DD335E2C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09" y="1835055"/>
            <a:ext cx="3712982" cy="866362"/>
          </a:xfrm>
          <a:prstGeom prst="rect">
            <a:avLst/>
          </a:prstGeom>
        </p:spPr>
      </p:pic>
      <p:sp>
        <p:nvSpPr>
          <p:cNvPr id="31" name="Content Placeholder 2 1 1 1 2 1 1 2 1 1 1 2">
            <a:extLst>
              <a:ext uri="{FF2B5EF4-FFF2-40B4-BE49-F238E27FC236}">
                <a16:creationId xmlns:a16="http://schemas.microsoft.com/office/drawing/2014/main" id="{0C057B8F-5D6E-4E3A-BC44-3D7EEF82B2A6}"/>
              </a:ext>
            </a:extLst>
          </p:cNvPr>
          <p:cNvSpPr txBox="1">
            <a:spLocks/>
          </p:cNvSpPr>
          <p:nvPr/>
        </p:nvSpPr>
        <p:spPr>
          <a:xfrm>
            <a:off x="956734" y="2921442"/>
            <a:ext cx="10057894" cy="56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Actually, a mathematically rigorous version is</a:t>
            </a:r>
            <a:endParaRPr lang="es-MX" sz="28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10402D-90B2-4CC9-B25E-99169823B1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30" y="3593755"/>
            <a:ext cx="4811940" cy="80234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EE7BC0E-FDD4-4CCF-A6BA-EB0158767D82}"/>
              </a:ext>
            </a:extLst>
          </p:cNvPr>
          <p:cNvGrpSpPr/>
          <p:nvPr/>
        </p:nvGrpSpPr>
        <p:grpSpPr>
          <a:xfrm>
            <a:off x="956734" y="4410872"/>
            <a:ext cx="10057894" cy="2128540"/>
            <a:chOff x="956734" y="4856460"/>
            <a:chExt cx="10057894" cy="212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ontent Placeholder 2 1 1 1 2 1 1 2 1 1 1 1 2">
                  <a:extLst>
                    <a:ext uri="{FF2B5EF4-FFF2-40B4-BE49-F238E27FC236}">
                      <a16:creationId xmlns:a16="http://schemas.microsoft.com/office/drawing/2014/main" id="{AE9A9614-2186-4AEB-A905-027BC78B121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6734" y="4856460"/>
                  <a:ext cx="10057894" cy="212854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b="1" dirty="0"/>
                    <a:t>Comments</a:t>
                  </a:r>
                </a:p>
                <a:p>
                  <a:pPr lvl="1"/>
                  <a:r>
                    <a:rPr lang="en-US" sz="2000" dirty="0"/>
                    <a:t>LLN says estimates        “pile up” near true mean, CLT says </a:t>
                  </a:r>
                  <a:r>
                    <a:rPr lang="en-US" sz="2000" i="1" dirty="0"/>
                    <a:t>how</a:t>
                  </a:r>
                  <a:r>
                    <a:rPr lang="en-US" sz="2000" dirty="0"/>
                    <a:t> they pile up</a:t>
                  </a:r>
                </a:p>
                <a:p>
                  <a:pPr lvl="1"/>
                  <a:r>
                    <a:rPr lang="en-US" sz="2000" dirty="0"/>
                    <a:t>Pretty remarkable since we make </a:t>
                  </a:r>
                  <a:r>
                    <a:rPr lang="en-US" sz="2000" b="1" u="sng" dirty="0"/>
                    <a:t>no assumption about how X</a:t>
                  </a:r>
                  <a:r>
                    <a:rPr lang="en-US" sz="2000" b="1" u="sng" baseline="-25000" dirty="0"/>
                    <a:t>i</a:t>
                  </a:r>
                  <a:r>
                    <a:rPr lang="en-US" sz="2000" b="1" u="sng" dirty="0"/>
                    <a:t> are distributed</a:t>
                  </a:r>
                </a:p>
                <a:p>
                  <a:pPr lvl="1"/>
                  <a:r>
                    <a:rPr lang="en-US" sz="2000" dirty="0"/>
                    <a:t>Variance of X</a:t>
                  </a:r>
                  <a:r>
                    <a:rPr lang="en-US" sz="2000" baseline="-25000" dirty="0"/>
                    <a:t>i</a:t>
                  </a:r>
                  <a:r>
                    <a:rPr lang="en-US" sz="2000" dirty="0"/>
                    <a:t> </a:t>
                  </a:r>
                  <a:r>
                    <a:rPr lang="en-US" sz="2000" b="1" dirty="0"/>
                    <a:t>must be finite</a:t>
                  </a:r>
                  <a:r>
                    <a:rPr lang="en-US" sz="2000" dirty="0"/>
                    <a:t>, i.e.                (e.g., Cauchy distribution has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8" name="Content Placeholder 2 1 1 1 2 1 1 2 1 1 1 1 2">
                  <a:extLst>
                    <a:ext uri="{FF2B5EF4-FFF2-40B4-BE49-F238E27FC236}">
                      <a16:creationId xmlns:a16="http://schemas.microsoft.com/office/drawing/2014/main" id="{AE9A9614-2186-4AEB-A905-027BC78B1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734" y="4856460"/>
                  <a:ext cx="10057894" cy="2128540"/>
                </a:xfrm>
                <a:prstGeom prst="rect">
                  <a:avLst/>
                </a:prstGeom>
                <a:blipFill>
                  <a:blip r:embed="rId16"/>
                  <a:stretch>
                    <a:fillRect l="-1009" t="-41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ABD60E2-7F0B-42D7-9DBC-2003D0BFD59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5859" y="5302853"/>
              <a:ext cx="373432" cy="25149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5C3D9A6-246E-4034-86A7-E6537647C15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249" y="5997120"/>
              <a:ext cx="833744" cy="21948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BEFE66-C035-A84E-8608-AB4D7B69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D0F65-42E9-1F46-ACDC-CA966247AE4E}"/>
                  </a:ext>
                </a:extLst>
              </p:cNvPr>
              <p:cNvSpPr txBox="1"/>
              <p:nvPr/>
            </p:nvSpPr>
            <p:spPr>
              <a:xfrm>
                <a:off x="9048619" y="1871531"/>
                <a:ext cx="2969357" cy="974049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=&gt; the convergence</a:t>
                </a:r>
              </a:p>
              <a:p>
                <a:pPr algn="l"/>
                <a:r>
                  <a:rPr lang="en-US" sz="2400" dirty="0"/>
                  <a:t>rate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!!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D0F65-42E9-1F46-ACDC-CA966247A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619" y="1871531"/>
                <a:ext cx="2969357" cy="974049"/>
              </a:xfrm>
              <a:prstGeom prst="rect">
                <a:avLst/>
              </a:prstGeom>
              <a:blipFill>
                <a:blip r:embed="rId22"/>
                <a:stretch>
                  <a:fillRect l="-2532" t="-3750"/>
                </a:stretch>
              </a:blip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D0D0F43-560F-7C2F-2F1E-1ED72006954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9780" y="1668451"/>
            <a:ext cx="2298720" cy="12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7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DDB1-8913-E588-E9B6-D3A93097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 Limit Theorem (CLT): sanity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256A7-087F-5951-2277-62D340F32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b="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baseline="-2500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200" dirty="0"/>
                  <a:t> be drawn </a:t>
                </a:r>
                <a:r>
                  <a:rPr lang="en-US" sz="3200" dirty="0" err="1"/>
                  <a:t>iid</a:t>
                </a:r>
                <a:r>
                  <a:rPr lang="en-US" sz="3200" dirty="0"/>
                  <a:t> from</a:t>
                </a:r>
                <a:r>
                  <a:rPr lang="zh-CN" alt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𝒩(𝜇,𝜎</a:t>
                </a:r>
                <a:r>
                  <a:rPr lang="en-US" baseline="30000" dirty="0"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r>
                  <a:rPr lang="en-US" dirty="0"/>
                  <a:t>What’s the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>
                    <a:effectLst/>
                    <a:latin typeface="Cambria Math" panose="02040503050406030204" pitchFamily="18" charset="0"/>
                  </a:rPr>
                  <a:t>?</a:t>
                </a:r>
                <a:br>
                  <a:rPr lang="ml-IN" dirty="0">
                    <a:effectLst/>
                    <a:latin typeface="Cambria Math" panose="02040503050406030204" pitchFamily="18" charset="0"/>
                  </a:rPr>
                </a:br>
                <a:endParaRPr lang="ml-IN" dirty="0"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br>
                  <a:rPr lang="ml-IN" dirty="0">
                    <a:effectLst/>
                    <a:latin typeface="Cambria Math" panose="02040503050406030204" pitchFamily="18" charset="0"/>
                  </a:rPr>
                </a:br>
                <a:endParaRPr lang="ml-IN" dirty="0"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256A7-087F-5951-2277-62D340F32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7" t="-2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3ADED-B84A-49C4-B35B-09D3D869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17913-9621-683F-917D-9BDD1463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3" y="2481249"/>
            <a:ext cx="4507523" cy="3374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3972F-ED1A-6AEF-5F47-3DE40955E14A}"/>
              </a:ext>
            </a:extLst>
          </p:cNvPr>
          <p:cNvSpPr txBox="1"/>
          <p:nvPr/>
        </p:nvSpPr>
        <p:spPr>
          <a:xfrm>
            <a:off x="5791200" y="3862196"/>
            <a:ext cx="6053901" cy="240065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Recall: for normal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Closed under additivity: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Closed under affine transformation (a and b constant):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837C9-0250-2F70-F5B1-A7AA5ADA7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607" y="5021168"/>
            <a:ext cx="3963432" cy="367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8BF80-3306-AD59-C675-ABD1A8033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07" y="4572141"/>
            <a:ext cx="1736850" cy="290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F76EB-7A9B-2004-F094-10504F6BB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507" y="4572141"/>
            <a:ext cx="1651137" cy="313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47F2F9-CDCD-359E-D90F-6B068BDBF7F3}"/>
              </a:ext>
            </a:extLst>
          </p:cNvPr>
          <p:cNvSpPr txBox="1"/>
          <p:nvPr/>
        </p:nvSpPr>
        <p:spPr>
          <a:xfrm>
            <a:off x="10143574" y="4445541"/>
            <a:ext cx="131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, 𝑋⊥𝑌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113048-A5F5-06D2-5AD1-323061A92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390" y="5735636"/>
            <a:ext cx="3240068" cy="297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3B8B1-CB55-44D6-DDEA-F72CD9DF8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746" y="1694151"/>
            <a:ext cx="3065913" cy="16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5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94370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b="0" dirty="0"/>
              <a:t>Estimation: Classical Statistics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61AE1-6841-6E41-A98B-F208347D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65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AA4A-BFAA-4EA3-95C2-680AA018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Estimation</a:t>
            </a:r>
            <a:endParaRPr lang="es-MX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9E0D30F7-B2D1-4841-83AA-0B853A04E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57" y="744683"/>
            <a:ext cx="10379902" cy="1058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</a:t>
            </a:r>
            <a:r>
              <a:rPr lang="en-US" sz="2800" i="1" dirty="0"/>
              <a:t>pose</a:t>
            </a:r>
            <a:r>
              <a:rPr lang="en-US" sz="2800" dirty="0"/>
              <a:t> a </a:t>
            </a:r>
            <a:r>
              <a:rPr lang="en-US" sz="2800" u="sng" dirty="0"/>
              <a:t>model</a:t>
            </a:r>
            <a:r>
              <a:rPr lang="en-US" sz="2800" dirty="0"/>
              <a:t> in the form of a probability distribution, with unknown </a:t>
            </a:r>
            <a:r>
              <a:rPr lang="en-US" sz="2800" b="1" dirty="0"/>
              <a:t>parameters of interest    ,</a:t>
            </a:r>
            <a:endParaRPr lang="es-MX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6EBC3-C5BC-44C9-A447-A944C862EA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50" y="1236867"/>
            <a:ext cx="147239" cy="253934"/>
          </a:xfrm>
          <a:prstGeom prst="rect">
            <a:avLst/>
          </a:prstGeom>
        </p:spPr>
      </p:pic>
      <p:sp>
        <p:nvSpPr>
          <p:cNvPr id="6" name="Content Placeholder 2 2 1">
            <a:extLst>
              <a:ext uri="{FF2B5EF4-FFF2-40B4-BE49-F238E27FC236}">
                <a16:creationId xmlns:a16="http://schemas.microsoft.com/office/drawing/2014/main" id="{C94C9B33-B6AD-4C3E-B8AD-90B2393328BB}"/>
              </a:ext>
            </a:extLst>
          </p:cNvPr>
          <p:cNvSpPr txBox="1">
            <a:spLocks/>
          </p:cNvSpPr>
          <p:nvPr/>
        </p:nvSpPr>
        <p:spPr>
          <a:xfrm>
            <a:off x="795557" y="2651954"/>
            <a:ext cx="10379902" cy="105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Observe data, typically </a:t>
            </a:r>
            <a:r>
              <a:rPr lang="en-US" sz="2800" i="1" dirty="0">
                <a:solidFill>
                  <a:schemeClr val="accent1"/>
                </a:solidFill>
              </a:rPr>
              <a:t>independent</a:t>
            </a:r>
            <a:r>
              <a:rPr lang="en-US" sz="2800" i="1" dirty="0"/>
              <a:t> </a:t>
            </a:r>
            <a:r>
              <a:rPr lang="en-US" sz="2800" i="1" dirty="0">
                <a:solidFill>
                  <a:schemeClr val="accent6"/>
                </a:solidFill>
              </a:rPr>
              <a:t>identically</a:t>
            </a:r>
            <a:r>
              <a:rPr lang="en-US" sz="2800" i="1" dirty="0"/>
              <a:t> distributed (</a:t>
            </a:r>
            <a:r>
              <a:rPr lang="en-US" sz="2800" i="1" dirty="0" err="1"/>
              <a:t>iid</a:t>
            </a:r>
            <a:r>
              <a:rPr lang="en-US" sz="2800" i="1" dirty="0"/>
              <a:t>),</a:t>
            </a:r>
            <a:endParaRPr lang="es-MX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81C5B5-4EB3-4A28-869C-68656861B6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08" y="4900674"/>
            <a:ext cx="2018415" cy="429768"/>
          </a:xfrm>
          <a:prstGeom prst="rect">
            <a:avLst/>
          </a:prstGeom>
        </p:spPr>
      </p:pic>
      <p:sp>
        <p:nvSpPr>
          <p:cNvPr id="19" name="Content Placeholder 2 2 2">
            <a:extLst>
              <a:ext uri="{FF2B5EF4-FFF2-40B4-BE49-F238E27FC236}">
                <a16:creationId xmlns:a16="http://schemas.microsoft.com/office/drawing/2014/main" id="{4EF4F0F6-ADC5-42CA-8C46-ADFA848EBFB8}"/>
              </a:ext>
            </a:extLst>
          </p:cNvPr>
          <p:cNvSpPr txBox="1">
            <a:spLocks/>
          </p:cNvSpPr>
          <p:nvPr/>
        </p:nvSpPr>
        <p:spPr>
          <a:xfrm>
            <a:off x="795557" y="4167399"/>
            <a:ext cx="10379902" cy="105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Compute an </a:t>
            </a:r>
            <a:r>
              <a:rPr lang="en-US" sz="2800" b="1" dirty="0"/>
              <a:t>estimator</a:t>
            </a:r>
            <a:r>
              <a:rPr lang="en-US" sz="2800" dirty="0"/>
              <a:t> to estimate parameters of interest,</a:t>
            </a:r>
            <a:endParaRPr lang="es-MX" sz="2800" dirty="0"/>
          </a:p>
        </p:txBody>
      </p:sp>
      <p:sp>
        <p:nvSpPr>
          <p:cNvPr id="22" name="Content Placeholder 2 2 2">
            <a:extLst>
              <a:ext uri="{FF2B5EF4-FFF2-40B4-BE49-F238E27FC236}">
                <a16:creationId xmlns:a16="http://schemas.microsoft.com/office/drawing/2014/main" id="{D827CD7F-8E3F-4C96-8DB0-AC713919494C}"/>
              </a:ext>
            </a:extLst>
          </p:cNvPr>
          <p:cNvSpPr txBox="1">
            <a:spLocks/>
          </p:cNvSpPr>
          <p:nvPr/>
        </p:nvSpPr>
        <p:spPr>
          <a:xfrm>
            <a:off x="795557" y="5783257"/>
            <a:ext cx="10379902" cy="534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Many different types of estimators, each with different properties</a:t>
            </a:r>
            <a:endParaRPr lang="es-MX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72301-87C7-3B44-8916-02B39A58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64F88B-A065-F83C-9836-DD976CFA509E}"/>
                  </a:ext>
                </a:extLst>
              </p:cNvPr>
              <p:cNvSpPr txBox="1"/>
              <p:nvPr/>
            </p:nvSpPr>
            <p:spPr>
              <a:xfrm>
                <a:off x="6189779" y="3051500"/>
                <a:ext cx="6002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64F88B-A065-F83C-9836-DD976CFA5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9" y="3051500"/>
                <a:ext cx="6002221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2A0CA3-7C45-52DD-EB84-49B2450D9881}"/>
                  </a:ext>
                </a:extLst>
              </p:cNvPr>
              <p:cNvSpPr txBox="1"/>
              <p:nvPr/>
            </p:nvSpPr>
            <p:spPr>
              <a:xfrm>
                <a:off x="5723171" y="1863902"/>
                <a:ext cx="650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2A0CA3-7C45-52DD-EB84-49B2450D9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71" y="1863902"/>
                <a:ext cx="650498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125AA4-43C7-D919-476E-9539B20AB3E8}"/>
                  </a:ext>
                </a:extLst>
              </p:cNvPr>
              <p:cNvSpPr txBox="1"/>
              <p:nvPr/>
            </p:nvSpPr>
            <p:spPr>
              <a:xfrm>
                <a:off x="4319100" y="3488645"/>
                <a:ext cx="2243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125AA4-43C7-D919-476E-9539B20AB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00" y="3488645"/>
                <a:ext cx="2243884" cy="461665"/>
              </a:xfrm>
              <a:prstGeom prst="rect">
                <a:avLst/>
              </a:prstGeom>
              <a:blipFill>
                <a:blip r:embed="rId9"/>
                <a:stretch>
                  <a:fillRect t="-10526" r="-339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0F18D5-B36F-E976-86F8-80A783926D81}"/>
              </a:ext>
            </a:extLst>
          </p:cNvPr>
          <p:cNvSpPr txBox="1"/>
          <p:nvPr/>
        </p:nvSpPr>
        <p:spPr>
          <a:xfrm>
            <a:off x="5490023" y="3394167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i.i.d.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3DA222-F670-4B5D-ED37-4F540249BA85}"/>
                  </a:ext>
                </a:extLst>
              </p:cNvPr>
              <p:cNvSpPr txBox="1"/>
              <p:nvPr/>
            </p:nvSpPr>
            <p:spPr>
              <a:xfrm>
                <a:off x="7161264" y="1830069"/>
                <a:ext cx="50307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chemeClr val="accent1"/>
                    </a:solidFill>
                  </a:rPr>
                  <a:t>e.g., assume Gaussian: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3DA222-F670-4B5D-ED37-4F540249B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264" y="1830069"/>
                <a:ext cx="5030736" cy="461665"/>
              </a:xfrm>
              <a:prstGeom prst="rect">
                <a:avLst/>
              </a:prstGeom>
              <a:blipFill>
                <a:blip r:embed="rId10"/>
                <a:stretch>
                  <a:fillRect l="-201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583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3D8B-1513-CF4D-948D-1B7C66A42E5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Examples: I.I.D. and Non-I.I.D.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FA7FF-3E8C-1A4D-AAA5-169E62E4F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4" y="1108364"/>
                <a:ext cx="11924145" cy="54190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600" dirty="0"/>
              </a:p>
              <a:p>
                <a:r>
                  <a:rPr lang="en-US" sz="2400" dirty="0"/>
                  <a:t>Roll a die 10 times and record how many times the result is 1 (</a:t>
                </a:r>
                <a:r>
                  <a:rPr lang="en-US" sz="2400" b="1" dirty="0"/>
                  <a:t>I.I.D</a:t>
                </a:r>
                <a:r>
                  <a:rPr lang="en-US" sz="2400" dirty="0"/>
                  <a:t>).</a:t>
                </a:r>
              </a:p>
              <a:p>
                <a:pPr lvl="1"/>
                <a:r>
                  <a:rPr lang="en-US" sz="2400" dirty="0"/>
                  <a:t>each outcome of the die roll will not affect the next one (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Independent</a:t>
                </a:r>
                <a:r>
                  <a:rPr lang="en-US" sz="2400" dirty="0"/>
                  <a:t>).</a:t>
                </a:r>
              </a:p>
              <a:p>
                <a:pPr lvl="1"/>
                <a:r>
                  <a:rPr lang="en-US" sz="2400" dirty="0"/>
                  <a:t>each roll will have the same probability as each other roll (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Identically distributed</a:t>
                </a:r>
                <a:r>
                  <a:rPr lang="en-US" sz="2400" dirty="0"/>
                  <a:t>). 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400" dirty="0"/>
                  <a:t>Flip two coins A and B with different weights and record how many heads (Independent but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Nonidentically distributed</a:t>
                </a:r>
                <a:r>
                  <a:rPr lang="en-US" sz="2400" dirty="0"/>
                  <a:t>).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FA7FF-3E8C-1A4D-AAA5-169E62E4F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4" y="1108364"/>
                <a:ext cx="11924145" cy="5419045"/>
              </a:xfrm>
              <a:blipFill>
                <a:blip r:embed="rId3"/>
                <a:stretch>
                  <a:fillRect l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06429-4EE9-5A45-A6FE-5C18137E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15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A5FCC-B35A-164C-72EB-F392D6C4A4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257" y="4833257"/>
            <a:ext cx="2024743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3D8B-1513-CF4D-948D-1B7C66A42E5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Examples: Non-I.I.D.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06429-4EE9-5A45-A6FE-5C18137E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60BB84-A84F-EF7D-E96A-7832D18D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07281"/>
            <a:ext cx="11656290" cy="5470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Dependent</a:t>
            </a:r>
            <a:r>
              <a:rPr lang="en-US" sz="2400" dirty="0"/>
              <a:t> identical distribution</a:t>
            </a:r>
          </a:p>
          <a:p>
            <a:r>
              <a:rPr lang="en-US" sz="2400" dirty="0"/>
              <a:t>First coin (A): fair coin</a:t>
            </a:r>
          </a:p>
          <a:p>
            <a:r>
              <a:rPr lang="en-US" sz="2400" dirty="0"/>
              <a:t>Second coin (B): </a:t>
            </a:r>
          </a:p>
          <a:p>
            <a:pPr lvl="1"/>
            <a:r>
              <a:rPr lang="en-US" sz="2400" dirty="0"/>
              <a:t>if </a:t>
            </a:r>
            <a:r>
              <a:rPr lang="en-US" sz="2400" dirty="0">
                <a:solidFill>
                  <a:schemeClr val="accent1"/>
                </a:solidFill>
              </a:rPr>
              <a:t>A=H</a:t>
            </a:r>
            <a:r>
              <a:rPr lang="en-US" sz="2400" dirty="0"/>
              <a:t>, throw an </a:t>
            </a:r>
            <a:r>
              <a:rPr lang="en-US" sz="2400" b="1" u="sng" dirty="0"/>
              <a:t>unfair</a:t>
            </a:r>
            <a:r>
              <a:rPr lang="en-US" sz="2400" dirty="0"/>
              <a:t> coin P(H) = ¼, P(T) = ¾ </a:t>
            </a:r>
          </a:p>
          <a:p>
            <a:pPr lvl="1"/>
            <a:r>
              <a:rPr lang="en-US" sz="2400" dirty="0"/>
              <a:t>If </a:t>
            </a:r>
            <a:r>
              <a:rPr lang="en-US" sz="2400" dirty="0">
                <a:solidFill>
                  <a:schemeClr val="accent1"/>
                </a:solidFill>
              </a:rPr>
              <a:t>A=T</a:t>
            </a:r>
            <a:r>
              <a:rPr lang="en-US" sz="2400" dirty="0"/>
              <a:t>, throw an </a:t>
            </a:r>
            <a:r>
              <a:rPr lang="en-US" sz="2400" b="1" u="sng" dirty="0"/>
              <a:t>unfair</a:t>
            </a:r>
            <a:r>
              <a:rPr lang="en-US" sz="2400" dirty="0"/>
              <a:t> coin P(H) = ¾ , P(T) = ¼ 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P(A=H)=P(B=H) but A and B are not independent (prove it!)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-446088">
              <a:buNone/>
            </a:pPr>
            <a:r>
              <a:rPr lang="en-US" sz="2400" dirty="0">
                <a:solidFill>
                  <a:schemeClr val="accent1"/>
                </a:solidFill>
              </a:rPr>
              <a:t>In general, </a:t>
            </a:r>
            <a:r>
              <a:rPr lang="en-US" sz="2400" dirty="0" err="1">
                <a:solidFill>
                  <a:schemeClr val="accent1"/>
                </a:solidFill>
              </a:rPr>
              <a:t>i.i.d.</a:t>
            </a:r>
            <a:r>
              <a:rPr lang="en-US" sz="2400" dirty="0">
                <a:solidFill>
                  <a:schemeClr val="accent1"/>
                </a:solidFill>
              </a:rPr>
              <a:t> is necessary to have estimators close to the true parameter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2676A5-9CBD-24F9-3D8D-323403F83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76385"/>
              </p:ext>
            </p:extLst>
          </p:nvPr>
        </p:nvGraphicFramePr>
        <p:xfrm>
          <a:off x="1208808" y="3156914"/>
          <a:ext cx="8128000" cy="1478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0700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47153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845154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8253269"/>
                    </a:ext>
                  </a:extLst>
                </a:gridCol>
              </a:tblGrid>
              <a:tr h="2938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B=T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16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78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A=T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22256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42D217D-0D0A-AE68-7B12-B2C2EC7C0DF7}"/>
              </a:ext>
            </a:extLst>
          </p:cNvPr>
          <p:cNvSpPr txBox="1"/>
          <p:nvPr/>
        </p:nvSpPr>
        <p:spPr>
          <a:xfrm>
            <a:off x="9659745" y="2972248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(joint probability table)</a:t>
            </a:r>
          </a:p>
        </p:txBody>
      </p:sp>
    </p:spTree>
    <p:extLst>
      <p:ext uri="{BB962C8B-B14F-4D97-AF65-F5344CB8AC3E}">
        <p14:creationId xmlns:p14="http://schemas.microsoft.com/office/powerpoint/2010/main" val="376672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9025-CDBD-9F4D-A089-0264390BC6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2606A-B14A-EE46-A457-A9A74643D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91" y="786246"/>
            <a:ext cx="11656290" cy="5552209"/>
          </a:xfrm>
        </p:spPr>
        <p:txBody>
          <a:bodyPr>
            <a:normAutofit/>
          </a:bodyPr>
          <a:lstStyle/>
          <a:p>
            <a:r>
              <a:rPr lang="en-US" dirty="0"/>
              <a:t>In the previous example, we assumed that the heights follow a normal distribution.</a:t>
            </a:r>
          </a:p>
          <a:p>
            <a:r>
              <a:rPr lang="en-US" dirty="0"/>
              <a:t>Does 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ways to check if one model is better than the other (will be covered much later)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George E. P. Box quote: All models are wrong, but some are useful.">
            <a:extLst>
              <a:ext uri="{FF2B5EF4-FFF2-40B4-BE49-F238E27FC236}">
                <a16:creationId xmlns:a16="http://schemas.microsoft.com/office/drawing/2014/main" id="{9A8B2BE3-C36D-9846-99F5-6413790D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021" y="2229932"/>
            <a:ext cx="5662777" cy="26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810B-D52A-C84B-999F-5616FE6E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5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34C9-BE54-421A-9549-BAD0D7C6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</a:t>
            </a:r>
            <a:endParaRPr lang="es-MX" dirty="0"/>
          </a:p>
        </p:txBody>
      </p:sp>
      <p:sp>
        <p:nvSpPr>
          <p:cNvPr id="5" name="Content Placeholder 2 1">
            <a:extLst>
              <a:ext uri="{FF2B5EF4-FFF2-40B4-BE49-F238E27FC236}">
                <a16:creationId xmlns:a16="http://schemas.microsoft.com/office/drawing/2014/main" id="{8B2CFF1D-60E3-45B0-9A0A-D7EA1AA78578}"/>
              </a:ext>
            </a:extLst>
          </p:cNvPr>
          <p:cNvSpPr txBox="1">
            <a:spLocks/>
          </p:cNvSpPr>
          <p:nvPr/>
        </p:nvSpPr>
        <p:spPr>
          <a:xfrm>
            <a:off x="655529" y="1450196"/>
            <a:ext cx="10880942" cy="142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i="1" dirty="0"/>
              <a:t>A </a:t>
            </a:r>
            <a:r>
              <a:rPr lang="en-US" sz="2800" b="1" i="1" dirty="0"/>
              <a:t>statistic </a:t>
            </a:r>
            <a:r>
              <a:rPr lang="en-US" sz="2800" i="1" dirty="0"/>
              <a:t>is a function of the data that does not depend on any unknown parameter.</a:t>
            </a:r>
            <a:endParaRPr lang="es-MX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 2">
                <a:extLst>
                  <a:ext uri="{FF2B5EF4-FFF2-40B4-BE49-F238E27FC236}">
                    <a16:creationId xmlns:a16="http://schemas.microsoft.com/office/drawing/2014/main" id="{CE8F1C0B-6BED-4D19-9DDF-32AB2EF17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529" y="2715214"/>
                <a:ext cx="10880942" cy="36855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b="1" dirty="0"/>
                  <a:t>Examples</a:t>
                </a:r>
              </a:p>
              <a:p>
                <a:r>
                  <a:rPr lang="en-US" sz="2400" dirty="0"/>
                  <a:t>Sample mean</a:t>
                </a:r>
              </a:p>
              <a:p>
                <a:r>
                  <a:rPr lang="en-US" sz="2400" dirty="0"/>
                  <a:t>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Sample STDEV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endParaRPr lang="en-US" sz="2400" dirty="0"/>
              </a:p>
              <a:p>
                <a:r>
                  <a:rPr lang="en-US" sz="2400" dirty="0"/>
                  <a:t>Standardized scores </a:t>
                </a:r>
              </a:p>
              <a:p>
                <a:r>
                  <a:rPr lang="en-US" sz="2400" dirty="0"/>
                  <a:t>Order statistics</a:t>
                </a:r>
                <a:br>
                  <a:rPr lang="en-US" sz="2400" dirty="0"/>
                </a:br>
                <a:endParaRPr lang="en-US" sz="1000" dirty="0"/>
              </a:p>
              <a:p>
                <a:r>
                  <a:rPr lang="en-US" sz="2400" dirty="0"/>
                  <a:t>Sample (noncentral) moments </a:t>
                </a:r>
                <a:endParaRPr lang="es-MX" sz="2400" dirty="0"/>
              </a:p>
            </p:txBody>
          </p:sp>
        </mc:Choice>
        <mc:Fallback xmlns="">
          <p:sp>
            <p:nvSpPr>
              <p:cNvPr id="6" name="Content Placeholder 2 2">
                <a:extLst>
                  <a:ext uri="{FF2B5EF4-FFF2-40B4-BE49-F238E27FC236}">
                    <a16:creationId xmlns:a16="http://schemas.microsoft.com/office/drawing/2014/main" id="{CE8F1C0B-6BED-4D19-9DDF-32AB2EF17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29" y="2715214"/>
                <a:ext cx="10880942" cy="3685586"/>
              </a:xfrm>
              <a:prstGeom prst="rect">
                <a:avLst/>
              </a:prstGeom>
              <a:blipFill>
                <a:blip r:embed="rId6"/>
                <a:stretch>
                  <a:fillRect l="-1166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471394E-BEEA-49CA-9640-482C41232A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07" y="3334831"/>
            <a:ext cx="177113" cy="213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645A09-985F-41D8-9F8D-BDF3975F86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08" y="4729597"/>
            <a:ext cx="1525728" cy="3542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316383-EE8C-4134-9249-47AEA54FFC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20" y="5284265"/>
            <a:ext cx="2671624" cy="2816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590724-2E6D-46D1-AA16-6B13369DD04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87" y="5773601"/>
            <a:ext cx="2605474" cy="428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 1">
                <a:extLst>
                  <a:ext uri="{FF2B5EF4-FFF2-40B4-BE49-F238E27FC236}">
                    <a16:creationId xmlns:a16="http://schemas.microsoft.com/office/drawing/2014/main" id="{D68049FF-24BC-46E2-A183-4C3F246A5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7546" y="2778306"/>
                <a:ext cx="4069250" cy="1644581"/>
              </a:xfrm>
              <a:prstGeom prst="rect">
                <a:avLst/>
              </a:prstGeom>
              <a:ln w="635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sz="2800" i="1" dirty="0"/>
                  <a:t>An </a:t>
                </a:r>
                <a:r>
                  <a:rPr lang="en-US" sz="2800" b="1" i="1" dirty="0"/>
                  <a:t>estimator</a:t>
                </a:r>
                <a:r>
                  <a:rPr lang="en-US" sz="2800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i="1" dirty="0"/>
                  <a:t> is a </a:t>
                </a:r>
                <a:r>
                  <a:rPr lang="en-US" sz="2800" b="1" i="1" dirty="0"/>
                  <a:t>statistic</a:t>
                </a:r>
                <a:r>
                  <a:rPr lang="en-US" sz="2800" i="1" dirty="0"/>
                  <a:t> used to infer the unknown parameters of a statistical model.</a:t>
                </a:r>
                <a:endParaRPr lang="es-MX" sz="2800" i="1" dirty="0"/>
              </a:p>
            </p:txBody>
          </p:sp>
        </mc:Choice>
        <mc:Fallback xmlns="">
          <p:sp>
            <p:nvSpPr>
              <p:cNvPr id="24" name="Content Placeholder 2 1">
                <a:extLst>
                  <a:ext uri="{FF2B5EF4-FFF2-40B4-BE49-F238E27FC236}">
                    <a16:creationId xmlns:a16="http://schemas.microsoft.com/office/drawing/2014/main" id="{D68049FF-24BC-46E2-A183-4C3F246A5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46" y="2778306"/>
                <a:ext cx="4069250" cy="1644581"/>
              </a:xfrm>
              <a:prstGeom prst="rect">
                <a:avLst/>
              </a:prstGeom>
              <a:blipFill>
                <a:blip r:embed="rId11"/>
                <a:stretch>
                  <a:fillRect l="-2147" t="-3704" r="-1840" b="-1481"/>
                </a:stretch>
              </a:blipFill>
              <a:ln w="635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F0ED911-66C1-0F4F-A3C5-5B505E74D37C}"/>
              </a:ext>
            </a:extLst>
          </p:cNvPr>
          <p:cNvSpPr txBox="1"/>
          <p:nvPr/>
        </p:nvSpPr>
        <p:spPr>
          <a:xfrm>
            <a:off x="8198468" y="4606496"/>
            <a:ext cx="4238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Q: Gaussian distribution with unknown mean and variance.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Which of these are estimators?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0292-52D6-0E4F-8034-D736650D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D21293-D8E7-2E2E-2633-DD2B9A3C23D7}"/>
                  </a:ext>
                </a:extLst>
              </p:cNvPr>
              <p:cNvSpPr txBox="1"/>
              <p:nvPr/>
            </p:nvSpPr>
            <p:spPr>
              <a:xfrm>
                <a:off x="4916294" y="3683042"/>
                <a:ext cx="13455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0" dirty="0">
                    <a:solidFill>
                      <a:schemeClr val="accent1"/>
                    </a:solidFill>
                  </a:rPr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D21293-D8E7-2E2E-2633-DD2B9A3C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294" y="3683042"/>
                <a:ext cx="1345561" cy="461665"/>
              </a:xfrm>
              <a:prstGeom prst="rect">
                <a:avLst/>
              </a:prstGeom>
              <a:blipFill>
                <a:blip r:embed="rId12"/>
                <a:stretch>
                  <a:fillRect l="-6542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54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34C9-BE54-421A-9549-BAD0D7C6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</a:t>
            </a:r>
            <a:endParaRPr lang="es-MX" dirty="0"/>
          </a:p>
        </p:txBody>
      </p:sp>
      <p:sp>
        <p:nvSpPr>
          <p:cNvPr id="5" name="Content Placeholder 2 1">
            <a:extLst>
              <a:ext uri="{FF2B5EF4-FFF2-40B4-BE49-F238E27FC236}">
                <a16:creationId xmlns:a16="http://schemas.microsoft.com/office/drawing/2014/main" id="{8B2CFF1D-60E3-45B0-9A0A-D7EA1AA78578}"/>
              </a:ext>
            </a:extLst>
          </p:cNvPr>
          <p:cNvSpPr txBox="1">
            <a:spLocks/>
          </p:cNvSpPr>
          <p:nvPr/>
        </p:nvSpPr>
        <p:spPr>
          <a:xfrm>
            <a:off x="655529" y="1450196"/>
            <a:ext cx="10880942" cy="142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i="1" dirty="0"/>
              <a:t>A </a:t>
            </a:r>
            <a:r>
              <a:rPr lang="en-US" sz="2800" b="1" i="1" dirty="0"/>
              <a:t>statistic </a:t>
            </a:r>
            <a:r>
              <a:rPr lang="en-US" sz="2800" i="1" dirty="0"/>
              <a:t>is a function of the data that does not depend on any unknown parameter.</a:t>
            </a:r>
            <a:endParaRPr lang="es-MX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0292-52D6-0E4F-8034-D736650D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085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dirty="0"/>
              <a:t>CSC380: Principles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9830"/>
            <a:ext cx="9144000" cy="2649219"/>
          </a:xfrm>
        </p:spPr>
        <p:txBody>
          <a:bodyPr>
            <a:normAutofit/>
          </a:bodyPr>
          <a:lstStyle/>
          <a:p>
            <a:r>
              <a:rPr lang="en-US" sz="3200" b="1" dirty="0"/>
              <a:t>Statistics 1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Xinchen Yu</a:t>
            </a:r>
          </a:p>
          <a:p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" y="198950"/>
            <a:ext cx="4019550" cy="113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0C805-25A4-8A44-83B0-973145BBE1B5}"/>
              </a:ext>
            </a:extLst>
          </p:cNvPr>
          <p:cNvSpPr txBox="1"/>
          <p:nvPr/>
        </p:nvSpPr>
        <p:spPr>
          <a:xfrm>
            <a:off x="3037490" y="6386396"/>
            <a:ext cx="1007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Acknowledgement: Built on Jason Pacheco, Kwang-Sung Jun, </a:t>
            </a:r>
            <a:r>
              <a:rPr lang="en-US" dirty="0" err="1"/>
              <a:t>Chicheng</a:t>
            </a:r>
            <a:r>
              <a:rPr lang="en-US" dirty="0"/>
              <a:t> Zhang’s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61AE1-6841-6E41-A98B-F208347D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48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9A8B-4551-4812-BBA6-3CBEE64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Check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9AFE1-1511-4866-8B04-A173A8078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88" y="1014149"/>
            <a:ext cx="10663824" cy="14275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Suppose that we toss a coin 100 times.  We observe 52 heads and 48 tails…</a:t>
            </a:r>
            <a:endParaRPr lang="es-MX" i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DA8639-69D4-46D2-B1ED-9BE4BA8FA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174" y="4108174"/>
            <a:ext cx="2749826" cy="2749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C0085-5550-4A9D-A152-6237ACE601FF}"/>
              </a:ext>
            </a:extLst>
          </p:cNvPr>
          <p:cNvSpPr txBox="1">
            <a:spLocks/>
          </p:cNvSpPr>
          <p:nvPr/>
        </p:nvSpPr>
        <p:spPr>
          <a:xfrm>
            <a:off x="267855" y="3887048"/>
            <a:ext cx="11656290" cy="142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u="sng" dirty="0"/>
              <a:t>Question 2</a:t>
            </a:r>
            <a:r>
              <a:rPr lang="en-US" sz="2800" dirty="0"/>
              <a:t> Is the estimator above a </a:t>
            </a:r>
            <a:r>
              <a:rPr lang="en-US" sz="2800" b="1" dirty="0"/>
              <a:t>good</a:t>
            </a:r>
            <a:r>
              <a:rPr lang="en-US" sz="2800" dirty="0"/>
              <a:t> estimator?  Why</a:t>
            </a:r>
            <a:br>
              <a:rPr lang="en-US" sz="2800" dirty="0"/>
            </a:br>
            <a:r>
              <a:rPr lang="en-US" sz="2800" dirty="0"/>
              <a:t>or why not?</a:t>
            </a:r>
            <a:endParaRPr lang="es-MX" sz="2800" u="sng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C8A3BD-25A9-46D6-B131-F7938E97C714}"/>
              </a:ext>
            </a:extLst>
          </p:cNvPr>
          <p:cNvSpPr txBox="1">
            <a:spLocks/>
          </p:cNvSpPr>
          <p:nvPr/>
        </p:nvSpPr>
        <p:spPr>
          <a:xfrm>
            <a:off x="267855" y="5254218"/>
            <a:ext cx="11656290" cy="142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u="sng" dirty="0"/>
              <a:t>Question 3</a:t>
            </a:r>
            <a:r>
              <a:rPr lang="en-US" sz="2800" dirty="0"/>
              <a:t> What are some properties that could define</a:t>
            </a:r>
            <a:br>
              <a:rPr lang="en-US" sz="2800" dirty="0"/>
            </a:br>
            <a:r>
              <a:rPr lang="en-US" sz="2800" dirty="0"/>
              <a:t>a </a:t>
            </a:r>
            <a:r>
              <a:rPr lang="en-US" sz="2800" b="1" dirty="0"/>
              <a:t>good</a:t>
            </a:r>
            <a:r>
              <a:rPr lang="en-US" sz="2800" dirty="0"/>
              <a:t> estimator?</a:t>
            </a:r>
            <a:endParaRPr lang="es-MX" sz="2800" u="sn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293BC0-4C0F-42C8-8975-73D057A56860}"/>
              </a:ext>
            </a:extLst>
          </p:cNvPr>
          <p:cNvSpPr txBox="1">
            <a:spLocks/>
          </p:cNvSpPr>
          <p:nvPr/>
        </p:nvSpPr>
        <p:spPr>
          <a:xfrm>
            <a:off x="267855" y="2327018"/>
            <a:ext cx="11656290" cy="142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u="sng" dirty="0"/>
              <a:t>Question 1</a:t>
            </a:r>
            <a:r>
              <a:rPr lang="en-US" sz="2800" dirty="0"/>
              <a:t> I define an estimator that is </a:t>
            </a:r>
            <a:r>
              <a:rPr lang="en-US" sz="2800" i="1" dirty="0"/>
              <a:t>always          , </a:t>
            </a:r>
            <a:r>
              <a:rPr lang="en-US" sz="2800" dirty="0"/>
              <a:t>regardless of the observation.  Is this an estimator?  Why or why not?</a:t>
            </a:r>
            <a:endParaRPr lang="es-MX" sz="28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C0FC8-9E40-496D-9489-2CAB5C9893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53" y="2356981"/>
            <a:ext cx="798078" cy="34569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FD6D46-F65D-EA42-8343-D4076D37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8495-E8E2-4255-B3F0-F0BB375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Desirable Estimator Properties</a:t>
            </a:r>
            <a:endParaRPr lang="es-MX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910A999B-4230-4055-928A-58770F00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082" y="972522"/>
            <a:ext cx="10187836" cy="9459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b="1" dirty="0"/>
              <a:t>Consistency (asymptotic notion) </a:t>
            </a:r>
            <a:r>
              <a:rPr lang="en-US" sz="2400" dirty="0"/>
              <a:t>Given enough data, the estimator </a:t>
            </a:r>
            <a:r>
              <a:rPr lang="en-US" sz="2400" i="1" dirty="0"/>
              <a:t>converges</a:t>
            </a:r>
            <a:r>
              <a:rPr lang="en-US" sz="2400" dirty="0"/>
              <a:t> to the true parameter value</a:t>
            </a:r>
            <a:endParaRPr lang="es-MX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A6684-4302-4506-81B3-A14127266D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70" y="1773174"/>
            <a:ext cx="3497459" cy="55481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27C9B9-9223-5347-8462-9430580F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80A9EB-24B3-9D15-42D8-9C35DBBFECED}"/>
                  </a:ext>
                </a:extLst>
              </p:cNvPr>
              <p:cNvSpPr txBox="1"/>
              <p:nvPr/>
            </p:nvSpPr>
            <p:spPr>
              <a:xfrm>
                <a:off x="1360100" y="2488245"/>
                <a:ext cx="7795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chemeClr val="tx1"/>
                    </a:solidFill>
                  </a:rPr>
                  <a:t>Q: Is sample mean a consistent estimator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80A9EB-24B3-9D15-42D8-9C35DBBFE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00" y="2488245"/>
                <a:ext cx="7795397" cy="461665"/>
              </a:xfrm>
              <a:prstGeom prst="rect">
                <a:avLst/>
              </a:prstGeom>
              <a:blipFill>
                <a:blip r:embed="rId6"/>
                <a:stretch>
                  <a:fillRect l="-1303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F4CEE3A-BE81-4BCD-6963-535A577B47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55" y="3036126"/>
            <a:ext cx="2948400" cy="687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1FDE1C-7564-5B70-ED92-C846F48560E6}"/>
                  </a:ext>
                </a:extLst>
              </p:cNvPr>
              <p:cNvSpPr txBox="1"/>
              <p:nvPr/>
            </p:nvSpPr>
            <p:spPr>
              <a:xfrm>
                <a:off x="5257798" y="3016200"/>
                <a:ext cx="58347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Yes. The variance of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b="0" i="1" baseline="-25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0" baseline="-25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decreases to 0 as we increase the sample size N. </a:t>
                </a:r>
                <a:endParaRPr lang="en-US" sz="2000" b="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1FDE1C-7564-5B70-ED92-C846F485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8" y="3016200"/>
                <a:ext cx="5834744" cy="707886"/>
              </a:xfrm>
              <a:prstGeom prst="rect">
                <a:avLst/>
              </a:prstGeom>
              <a:blipFill>
                <a:blip r:embed="rId8"/>
                <a:stretch>
                  <a:fillRect l="-1085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 3">
            <a:extLst>
              <a:ext uri="{FF2B5EF4-FFF2-40B4-BE49-F238E27FC236}">
                <a16:creationId xmlns:a16="http://schemas.microsoft.com/office/drawing/2014/main" id="{1C45E128-091D-E5E3-D872-A0297484D21A}"/>
              </a:ext>
            </a:extLst>
          </p:cNvPr>
          <p:cNvSpPr txBox="1">
            <a:spLocks/>
          </p:cNvSpPr>
          <p:nvPr/>
        </p:nvSpPr>
        <p:spPr>
          <a:xfrm>
            <a:off x="1002082" y="4426280"/>
            <a:ext cx="10428952" cy="156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b="1" dirty="0"/>
              <a:t>Efficiency (</a:t>
            </a:r>
            <a:r>
              <a:rPr lang="en-US" sz="2400" b="1" dirty="0" err="1"/>
              <a:t>nonasymptotic</a:t>
            </a:r>
            <a:r>
              <a:rPr lang="en-US" sz="2400" b="1" dirty="0"/>
              <a:t> notion) </a:t>
            </a:r>
            <a:r>
              <a:rPr lang="en-US" sz="2400" dirty="0"/>
              <a:t>It should have low error with finite n, e.g.</a:t>
            </a:r>
            <a:endParaRPr lang="es-MX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D51BF8-4FB1-6275-43D0-A22031F6EE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70" y="4958955"/>
            <a:ext cx="3968922" cy="510473"/>
          </a:xfrm>
          <a:prstGeom prst="rect">
            <a:avLst/>
          </a:prstGeom>
        </p:spPr>
      </p:pic>
      <p:sp>
        <p:nvSpPr>
          <p:cNvPr id="20" name="Content Placeholder 2 2">
            <a:extLst>
              <a:ext uri="{FF2B5EF4-FFF2-40B4-BE49-F238E27FC236}">
                <a16:creationId xmlns:a16="http://schemas.microsoft.com/office/drawing/2014/main" id="{3D4AC837-F939-D27D-3792-E44D28E39D69}"/>
              </a:ext>
            </a:extLst>
          </p:cNvPr>
          <p:cNvSpPr txBox="1">
            <a:spLocks/>
          </p:cNvSpPr>
          <p:nvPr/>
        </p:nvSpPr>
        <p:spPr>
          <a:xfrm>
            <a:off x="1302706" y="5592720"/>
            <a:ext cx="9887211" cy="51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Mean squared error</a:t>
            </a:r>
            <a:r>
              <a:rPr lang="en-US" sz="2400" b="1" dirty="0"/>
              <a:t> </a:t>
            </a:r>
            <a:r>
              <a:rPr lang="en-US" sz="2400" dirty="0"/>
              <a:t>should be small</a:t>
            </a:r>
            <a:endParaRPr lang="es-MX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73CE7B-E98F-4F03-3BA0-04E253EE3A85}"/>
                  </a:ext>
                </a:extLst>
              </p:cNvPr>
              <p:cNvSpPr txBox="1"/>
              <p:nvPr/>
            </p:nvSpPr>
            <p:spPr>
              <a:xfrm>
                <a:off x="8798312" y="5234675"/>
                <a:ext cx="3281696" cy="136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1"/>
                    </a:solidFill>
                  </a:rPr>
                  <a:t>looks like variance but it’s different!</a:t>
                </a:r>
              </a:p>
              <a:p>
                <a:pPr algn="l"/>
                <a:r>
                  <a:rPr lang="en-US" sz="2000" dirty="0">
                    <a:solidFill>
                      <a:schemeClr val="accent1"/>
                    </a:solidFill>
                  </a:rPr>
                  <a:t>Q: spot the difference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73CE7B-E98F-4F03-3BA0-04E253EE3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312" y="5234675"/>
                <a:ext cx="3281696" cy="1361014"/>
              </a:xfrm>
              <a:prstGeom prst="rect">
                <a:avLst/>
              </a:prstGeom>
              <a:blipFill>
                <a:blip r:embed="rId10"/>
                <a:stretch>
                  <a:fillRect l="-1923" t="-2778" r="-769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CDAA170-15F6-D60C-6CC4-19ED18466E47}"/>
              </a:ext>
            </a:extLst>
          </p:cNvPr>
          <p:cNvSpPr txBox="1"/>
          <p:nvPr/>
        </p:nvSpPr>
        <p:spPr>
          <a:xfrm>
            <a:off x="5273040" y="518552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B79FDD-D2DB-76AD-C85A-FB7821FEFAF8}"/>
              </a:ext>
            </a:extLst>
          </p:cNvPr>
          <p:cNvSpPr txBox="1"/>
          <p:nvPr/>
        </p:nvSpPr>
        <p:spPr>
          <a:xfrm>
            <a:off x="6814053" y="51910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63426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1249-F58A-F244-88A6-726C35D5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Desirable Estimator Properties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579720-8547-3543-A01B-8D5D04AF5252}"/>
              </a:ext>
            </a:extLst>
          </p:cNvPr>
          <p:cNvCxnSpPr/>
          <p:nvPr/>
        </p:nvCxnSpPr>
        <p:spPr>
          <a:xfrm flipV="1">
            <a:off x="1825334" y="2083377"/>
            <a:ext cx="0" cy="277437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AA05BF-5340-804A-ADB2-4D1DFE6A0F59}"/>
              </a:ext>
            </a:extLst>
          </p:cNvPr>
          <p:cNvCxnSpPr>
            <a:cxnSpLocks/>
          </p:cNvCxnSpPr>
          <p:nvPr/>
        </p:nvCxnSpPr>
        <p:spPr>
          <a:xfrm flipV="1">
            <a:off x="1804552" y="4869874"/>
            <a:ext cx="6871854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D3E73B-2F31-004A-82F7-0DB33D55321A}"/>
              </a:ext>
            </a:extLst>
          </p:cNvPr>
          <p:cNvSpPr txBox="1"/>
          <p:nvPr/>
        </p:nvSpPr>
        <p:spPr>
          <a:xfrm>
            <a:off x="7419108" y="488199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(sample size)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D0412-C60F-3447-9A7A-C2F3FE613C20}"/>
              </a:ext>
            </a:extLst>
          </p:cNvPr>
          <p:cNvSpPr txBox="1"/>
          <p:nvPr/>
        </p:nvSpPr>
        <p:spPr>
          <a:xfrm>
            <a:off x="467593" y="2083377"/>
            <a:ext cx="1153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MSE</a:t>
            </a:r>
          </a:p>
          <a:p>
            <a:r>
              <a:rPr lang="en-US" dirty="0"/>
              <a:t>(mean squared error)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74EAD31-AEF9-6843-AB88-5763BA828943}"/>
              </a:ext>
            </a:extLst>
          </p:cNvPr>
          <p:cNvSpPr/>
          <p:nvPr/>
        </p:nvSpPr>
        <p:spPr>
          <a:xfrm>
            <a:off x="2161307" y="2275609"/>
            <a:ext cx="6307282" cy="1975620"/>
          </a:xfrm>
          <a:custGeom>
            <a:avLst/>
            <a:gdLst>
              <a:gd name="connsiteX0" fmla="*/ 0 w 6307282"/>
              <a:gd name="connsiteY0" fmla="*/ 0 h 1975620"/>
              <a:gd name="connsiteX1" fmla="*/ 1174173 w 6307282"/>
              <a:gd name="connsiteY1" fmla="*/ 1683327 h 1975620"/>
              <a:gd name="connsiteX2" fmla="*/ 6307282 w 6307282"/>
              <a:gd name="connsiteY2" fmla="*/ 1974273 h 1975620"/>
              <a:gd name="connsiteX3" fmla="*/ 6307282 w 6307282"/>
              <a:gd name="connsiteY3" fmla="*/ 1974273 h 197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282" h="1975620">
                <a:moveTo>
                  <a:pt x="0" y="0"/>
                </a:moveTo>
                <a:cubicBezTo>
                  <a:pt x="61479" y="677140"/>
                  <a:pt x="122959" y="1354281"/>
                  <a:pt x="1174173" y="1683327"/>
                </a:cubicBezTo>
                <a:cubicBezTo>
                  <a:pt x="2225387" y="2012373"/>
                  <a:pt x="6307282" y="1974273"/>
                  <a:pt x="6307282" y="1974273"/>
                </a:cubicBezTo>
                <a:lnTo>
                  <a:pt x="6307282" y="197427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56FAB16-E480-3543-B576-3D09DBF2B6BD}"/>
              </a:ext>
            </a:extLst>
          </p:cNvPr>
          <p:cNvSpPr/>
          <p:nvPr/>
        </p:nvSpPr>
        <p:spPr>
          <a:xfrm>
            <a:off x="2161307" y="1844389"/>
            <a:ext cx="6456218" cy="2925018"/>
          </a:xfrm>
          <a:custGeom>
            <a:avLst/>
            <a:gdLst>
              <a:gd name="connsiteX0" fmla="*/ 0 w 9175173"/>
              <a:gd name="connsiteY0" fmla="*/ 0 h 3855234"/>
              <a:gd name="connsiteX1" fmla="*/ 4686300 w 9175173"/>
              <a:gd name="connsiteY1" fmla="*/ 3241964 h 3855234"/>
              <a:gd name="connsiteX2" fmla="*/ 9175173 w 9175173"/>
              <a:gd name="connsiteY2" fmla="*/ 3855027 h 3855234"/>
              <a:gd name="connsiteX3" fmla="*/ 9175173 w 9175173"/>
              <a:gd name="connsiteY3" fmla="*/ 3855027 h 385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75173" h="3855234">
                <a:moveTo>
                  <a:pt x="0" y="0"/>
                </a:moveTo>
                <a:cubicBezTo>
                  <a:pt x="1578552" y="1299730"/>
                  <a:pt x="3157105" y="2599460"/>
                  <a:pt x="4686300" y="3241964"/>
                </a:cubicBezTo>
                <a:cubicBezTo>
                  <a:pt x="6215495" y="3884468"/>
                  <a:pt x="9175173" y="3855027"/>
                  <a:pt x="9175173" y="3855027"/>
                </a:cubicBezTo>
                <a:lnTo>
                  <a:pt x="9175173" y="3855027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0147C-2FC5-DB49-A1B7-88D59F8B84EC}"/>
              </a:ext>
            </a:extLst>
          </p:cNvPr>
          <p:cNvSpPr txBox="1"/>
          <p:nvPr/>
        </p:nvSpPr>
        <p:spPr>
          <a:xfrm>
            <a:off x="2556161" y="1780721"/>
            <a:ext cx="31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consistent but not as efficient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F8684A-B2C7-8D47-8E9C-B91FA306341D}"/>
              </a:ext>
            </a:extLst>
          </p:cNvPr>
          <p:cNvSpPr txBox="1"/>
          <p:nvPr/>
        </p:nvSpPr>
        <p:spPr>
          <a:xfrm>
            <a:off x="6309959" y="3822787"/>
            <a:ext cx="397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efficient for small n but not consistent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68C6817-3EF5-2443-9833-3CD2967985C3}"/>
              </a:ext>
            </a:extLst>
          </p:cNvPr>
          <p:cNvSpPr/>
          <p:nvPr/>
        </p:nvSpPr>
        <p:spPr>
          <a:xfrm>
            <a:off x="2086838" y="2145096"/>
            <a:ext cx="6307282" cy="2624313"/>
          </a:xfrm>
          <a:custGeom>
            <a:avLst/>
            <a:gdLst>
              <a:gd name="connsiteX0" fmla="*/ 0 w 6307282"/>
              <a:gd name="connsiteY0" fmla="*/ 0 h 1975620"/>
              <a:gd name="connsiteX1" fmla="*/ 1174173 w 6307282"/>
              <a:gd name="connsiteY1" fmla="*/ 1683327 h 1975620"/>
              <a:gd name="connsiteX2" fmla="*/ 6307282 w 6307282"/>
              <a:gd name="connsiteY2" fmla="*/ 1974273 h 1975620"/>
              <a:gd name="connsiteX3" fmla="*/ 6307282 w 6307282"/>
              <a:gd name="connsiteY3" fmla="*/ 1974273 h 197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282" h="1975620">
                <a:moveTo>
                  <a:pt x="0" y="0"/>
                </a:moveTo>
                <a:cubicBezTo>
                  <a:pt x="61479" y="677140"/>
                  <a:pt x="122959" y="1354281"/>
                  <a:pt x="1174173" y="1683327"/>
                </a:cubicBezTo>
                <a:cubicBezTo>
                  <a:pt x="2225387" y="2012373"/>
                  <a:pt x="6307282" y="1974273"/>
                  <a:pt x="6307282" y="1974273"/>
                </a:cubicBezTo>
                <a:lnTo>
                  <a:pt x="6307282" y="197427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3012A-1BEA-2C42-B5E3-447AE8BCD6B5}"/>
              </a:ext>
            </a:extLst>
          </p:cNvPr>
          <p:cNvSpPr txBox="1"/>
          <p:nvPr/>
        </p:nvSpPr>
        <p:spPr>
          <a:xfrm>
            <a:off x="9022721" y="4584743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efficient and consistent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6B86126-44C5-F042-81B6-075C1BE9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5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494F-7B6E-2347-BADE-376A5CBF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Properties of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90A68-C6F4-0B42-9EC4-642ABDCDB4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783244"/>
                <a:ext cx="11656290" cy="5495636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b="1" u="sng" dirty="0"/>
                  <a:t>Unbiasedness</a:t>
                </a:r>
                <a:r>
                  <a:rPr lang="en-US" dirty="0"/>
                  <a:t>: For any n,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E.g., sample mean is unbiased.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Traditionally, considered to be a good property.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In modern statistics, </a:t>
                </a:r>
                <a:r>
                  <a:rPr lang="en-US" b="1" u="sng" dirty="0"/>
                  <a:t>not a necessary condition</a:t>
                </a:r>
                <a:r>
                  <a:rPr lang="en-US" dirty="0"/>
                  <a:t> to be a good estimator.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An unbiased estimator may be </a:t>
                </a:r>
                <a:r>
                  <a:rPr lang="en-US" b="1" u="sng" dirty="0"/>
                  <a:t>less efficient</a:t>
                </a:r>
                <a:r>
                  <a:rPr lang="en-US" dirty="0"/>
                  <a:t> compared to some other </a:t>
                </a:r>
                <a:r>
                  <a:rPr lang="en-US" b="1" u="sng" dirty="0"/>
                  <a:t>biased</a:t>
                </a:r>
                <a:r>
                  <a:rPr lang="en-US" dirty="0"/>
                  <a:t> estimator.</a:t>
                </a:r>
              </a:p>
              <a:p>
                <a:pPr lvl="1">
                  <a:lnSpc>
                    <a:spcPct val="110000"/>
                  </a:lnSpc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Biased estimators can still be </a:t>
                </a:r>
                <a:r>
                  <a:rPr lang="en-US" b="1" u="sng" dirty="0"/>
                  <a:t>consistent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chemeClr val="accent2"/>
                    </a:solidFill>
                  </a:rPr>
                  <a:t>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asymptotically unbiased.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90A68-C6F4-0B42-9EC4-642ABDCDB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783244"/>
                <a:ext cx="11656290" cy="5495636"/>
              </a:xfrm>
              <a:blipFill>
                <a:blip r:embed="rId4"/>
                <a:stretch>
                  <a:fillRect l="-980" t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22DE1-884F-3A42-B6A2-44A87079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03026E-61C2-5E49-92B1-B0C6D5F4EA2E}"/>
              </a:ext>
            </a:extLst>
          </p:cNvPr>
          <p:cNvGrpSpPr/>
          <p:nvPr/>
        </p:nvGrpSpPr>
        <p:grpSpPr>
          <a:xfrm>
            <a:off x="4224671" y="1828628"/>
            <a:ext cx="4249124" cy="896238"/>
            <a:chOff x="5266661" y="1764832"/>
            <a:chExt cx="4249124" cy="896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F64138-A08C-884B-84F2-59DB09CF97B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84"/>
            <a:stretch/>
          </p:blipFill>
          <p:spPr>
            <a:xfrm>
              <a:off x="5266661" y="1764832"/>
              <a:ext cx="3802912" cy="896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D832577-D201-244F-BE06-3441D1F7C0F0}"/>
                    </a:ext>
                  </a:extLst>
                </p:cNvPr>
                <p:cNvSpPr txBox="1"/>
                <p:nvPr/>
              </p:nvSpPr>
              <p:spPr>
                <a:xfrm>
                  <a:off x="9069573" y="1886425"/>
                  <a:ext cx="4462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D832577-D201-244F-BE06-3441D1F7C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573" y="1886425"/>
                  <a:ext cx="44621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474A35-02BE-37E9-8F5D-3C35422F8C39}"/>
                  </a:ext>
                </a:extLst>
              </p:cNvPr>
              <p:cNvSpPr txBox="1"/>
              <p:nvPr/>
            </p:nvSpPr>
            <p:spPr>
              <a:xfrm>
                <a:off x="7793408" y="4973443"/>
                <a:ext cx="4181209" cy="985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E.g., for some estimator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can be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474A35-02BE-37E9-8F5D-3C35422F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408" y="4973443"/>
                <a:ext cx="4181209" cy="985206"/>
              </a:xfrm>
              <a:prstGeom prst="rect">
                <a:avLst/>
              </a:prstGeom>
              <a:blipFill>
                <a:blip r:embed="rId7"/>
                <a:stretch>
                  <a:fillRect l="-2121" t="-512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2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085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dirty="0"/>
              <a:t>CSC380: Principles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9830"/>
            <a:ext cx="9144000" cy="2649219"/>
          </a:xfrm>
        </p:spPr>
        <p:txBody>
          <a:bodyPr>
            <a:normAutofit/>
          </a:bodyPr>
          <a:lstStyle/>
          <a:p>
            <a:r>
              <a:rPr lang="en-US" sz="3200" b="1" dirty="0"/>
              <a:t>Statistics </a:t>
            </a:r>
            <a:r>
              <a:rPr lang="en-US" altLang="zh-CN" sz="3200" b="1" dirty="0"/>
              <a:t>2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Xinchen Yu</a:t>
            </a:r>
          </a:p>
          <a:p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" y="198950"/>
            <a:ext cx="4019550" cy="113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0C805-25A4-8A44-83B0-973145BBE1B5}"/>
              </a:ext>
            </a:extLst>
          </p:cNvPr>
          <p:cNvSpPr txBox="1"/>
          <p:nvPr/>
        </p:nvSpPr>
        <p:spPr>
          <a:xfrm>
            <a:off x="3037490" y="6386396"/>
            <a:ext cx="1007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Acknowledgement: Built on Jason Pacheco, Kwang-Sung Jun, </a:t>
            </a:r>
            <a:r>
              <a:rPr lang="en-US" dirty="0" err="1"/>
              <a:t>Chicheng</a:t>
            </a:r>
            <a:r>
              <a:rPr lang="en-US" dirty="0"/>
              <a:t> Zhang’s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61AE1-6841-6E41-A98B-F208347D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18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38EE-336C-4278-8445-E516D4CE9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264862"/>
            <a:ext cx="11656290" cy="6047651"/>
          </a:xfrm>
        </p:spPr>
        <p:txBody>
          <a:bodyPr>
            <a:normAutofit/>
          </a:bodyPr>
          <a:lstStyle/>
          <a:p>
            <a:r>
              <a:rPr lang="en-US" sz="1600" dirty="0"/>
              <a:t>Following slides cover likelihood function and maximum likelihood estimates</a:t>
            </a:r>
          </a:p>
          <a:p>
            <a:r>
              <a:rPr lang="en-US" sz="1600" dirty="0"/>
              <a:t>Could benefit from a slower introduction, and more intuition / examples, on what exactly the likelihood function measures</a:t>
            </a:r>
          </a:p>
          <a:p>
            <a:r>
              <a:rPr lang="en-US" sz="1600" dirty="0"/>
              <a:t>None of the students in my lecture had taken a course in optimization… their knowledge of optimization was limited to what was learned in calculus… may want to cover the basics of optimization (e.g. define convexity / concavity, stationary points, difference between local / global optima)</a:t>
            </a:r>
          </a:p>
          <a:p>
            <a:r>
              <a:rPr lang="en-US" sz="1600" dirty="0"/>
              <a:t>I would have a brief discussion of gradient ascent, but don’t have to go into too many details since they won’t actually implement it… just the concepts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186CD-7862-F14A-87A5-5E8BAD76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1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 4 2 1">
            <a:extLst>
              <a:ext uri="{FF2B5EF4-FFF2-40B4-BE49-F238E27FC236}">
                <a16:creationId xmlns:a16="http://schemas.microsoft.com/office/drawing/2014/main" id="{3719C6E8-5458-476B-BE4F-18C9633A54B8}"/>
              </a:ext>
            </a:extLst>
          </p:cNvPr>
          <p:cNvSpPr txBox="1">
            <a:spLocks/>
          </p:cNvSpPr>
          <p:nvPr/>
        </p:nvSpPr>
        <p:spPr>
          <a:xfrm>
            <a:off x="769815" y="3527669"/>
            <a:ext cx="11656290" cy="47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A:               </a:t>
            </a:r>
            <a:r>
              <a:rPr lang="en-US" sz="2800" dirty="0"/>
              <a:t>, strong preference for heads</a:t>
            </a:r>
            <a:endParaRPr lang="es-MX" sz="2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39A8B-4551-4812-BBA6-3CBEE64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Check</a:t>
            </a:r>
            <a:endParaRPr lang="es-MX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F6D9AFE1-1511-4866-8B04-A173A8078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88" y="1014149"/>
            <a:ext cx="10663824" cy="14275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Suppose that we toss a coin 100 times.  We observe 73 heads and 27 tails…</a:t>
            </a:r>
            <a:endParaRPr lang="es-MX" i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DA8639-69D4-46D2-B1ED-9BE4BA8FA4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174" y="4108174"/>
            <a:ext cx="2749826" cy="2749826"/>
          </a:xfrm>
          <a:prstGeom prst="rect">
            <a:avLst/>
          </a:prstGeom>
        </p:spPr>
      </p:pic>
      <p:sp>
        <p:nvSpPr>
          <p:cNvPr id="7" name="Content Placeholder 2 4 1 1">
            <a:extLst>
              <a:ext uri="{FF2B5EF4-FFF2-40B4-BE49-F238E27FC236}">
                <a16:creationId xmlns:a16="http://schemas.microsoft.com/office/drawing/2014/main" id="{D1293BC0-4C0F-42C8-8975-73D057A56860}"/>
              </a:ext>
            </a:extLst>
          </p:cNvPr>
          <p:cNvSpPr txBox="1">
            <a:spLocks/>
          </p:cNvSpPr>
          <p:nvPr/>
        </p:nvSpPr>
        <p:spPr>
          <a:xfrm>
            <a:off x="267855" y="2327018"/>
            <a:ext cx="11656290" cy="9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u="sng" dirty="0"/>
              <a:t>Question</a:t>
            </a:r>
            <a:r>
              <a:rPr lang="en-US" sz="2800" dirty="0"/>
              <a:t> Let     be the coin bias (probability of heads).  What is a more likely estimate?  What is your reasoning?</a:t>
            </a:r>
            <a:endParaRPr lang="es-MX" sz="2800" u="sn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6D0D04-9EAA-47F4-B489-71AA443EC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93" y="2417941"/>
            <a:ext cx="147239" cy="2539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707B32-11BF-4705-8F2E-DCD2744FB3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06" y="3564246"/>
            <a:ext cx="1248332" cy="345691"/>
          </a:xfrm>
          <a:prstGeom prst="rect">
            <a:avLst/>
          </a:prstGeom>
        </p:spPr>
      </p:pic>
      <p:sp>
        <p:nvSpPr>
          <p:cNvPr id="17" name="Content Placeholder 2 4 2 2">
            <a:extLst>
              <a:ext uri="{FF2B5EF4-FFF2-40B4-BE49-F238E27FC236}">
                <a16:creationId xmlns:a16="http://schemas.microsoft.com/office/drawing/2014/main" id="{E357B1A5-2427-46BA-A825-CCE7E6EDF8AD}"/>
              </a:ext>
            </a:extLst>
          </p:cNvPr>
          <p:cNvSpPr txBox="1">
            <a:spLocks/>
          </p:cNvSpPr>
          <p:nvPr/>
        </p:nvSpPr>
        <p:spPr>
          <a:xfrm>
            <a:off x="769815" y="4267156"/>
            <a:ext cx="11656290" cy="47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B:               , </a:t>
            </a:r>
            <a:r>
              <a:rPr lang="en-US" sz="2800" dirty="0"/>
              <a:t>fair coin (we observed unlucky outcomes)</a:t>
            </a:r>
            <a:endParaRPr lang="es-MX" sz="2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DE41F8-8CF1-425A-B456-8AB714DD11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06" y="4290994"/>
            <a:ext cx="1250466" cy="345691"/>
          </a:xfrm>
          <a:prstGeom prst="rect">
            <a:avLst/>
          </a:prstGeom>
        </p:spPr>
      </p:pic>
      <p:sp>
        <p:nvSpPr>
          <p:cNvPr id="21" name="Content Placeholder 2 4 1 2">
            <a:extLst>
              <a:ext uri="{FF2B5EF4-FFF2-40B4-BE49-F238E27FC236}">
                <a16:creationId xmlns:a16="http://schemas.microsoft.com/office/drawing/2014/main" id="{3C4B82C3-F1A0-4D4F-96F3-76EBF7CC4A0D}"/>
              </a:ext>
            </a:extLst>
          </p:cNvPr>
          <p:cNvSpPr txBox="1">
            <a:spLocks/>
          </p:cNvSpPr>
          <p:nvPr/>
        </p:nvSpPr>
        <p:spPr>
          <a:xfrm>
            <a:off x="267855" y="5027714"/>
            <a:ext cx="9327249" cy="171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Likelihood (informally)</a:t>
            </a:r>
            <a:r>
              <a:rPr lang="en-US" sz="2800" dirty="0"/>
              <a:t> Probability/density of the observed outcomes from a particular model  </a:t>
            </a:r>
            <a:endParaRPr lang="es-MX" sz="2800" b="1" u="sn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334D54-C69F-4D01-9845-109829CCD953}"/>
              </a:ext>
            </a:extLst>
          </p:cNvPr>
          <p:cNvSpPr/>
          <p:nvPr/>
        </p:nvSpPr>
        <p:spPr>
          <a:xfrm>
            <a:off x="810768" y="3398006"/>
            <a:ext cx="6534912" cy="710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A9DB9-B75D-E14C-880B-33C82059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D3D8-D700-4699-BF25-CFA832E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 (Intuitively)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47472-1E27-4FC8-AED1-70C9BCE55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309" y="745802"/>
            <a:ext cx="8778240" cy="12721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i="1" dirty="0"/>
              <a:t>Suppose we observe N data points from a Gaussian model </a:t>
            </a:r>
            <a:r>
              <a:rPr lang="en-US" sz="2400" dirty="0"/>
              <a:t>𝒩(𝜇,𝜎</a:t>
            </a:r>
            <a:r>
              <a:rPr lang="en-US" sz="2400" baseline="30000" dirty="0"/>
              <a:t>2</a:t>
            </a:r>
            <a:r>
              <a:rPr lang="en-US" sz="2400" dirty="0"/>
              <a:t>), </a:t>
            </a:r>
            <a:r>
              <a:rPr lang="en-US" sz="2400" i="1" dirty="0"/>
              <a:t>and wish to estimate both </a:t>
            </a:r>
            <a:r>
              <a:rPr lang="en-US" sz="2400" dirty="0"/>
              <a:t>𝜇 and 𝜎</a:t>
            </a:r>
            <a:r>
              <a:rPr lang="en-US" sz="2400" baseline="30000" dirty="0"/>
              <a:t>2</a:t>
            </a:r>
            <a:r>
              <a:rPr lang="en-US" sz="2400" i="1" dirty="0"/>
              <a:t>.</a:t>
            </a:r>
          </a:p>
          <a:p>
            <a:pPr marL="0" indent="0">
              <a:buNone/>
            </a:pPr>
            <a:r>
              <a:rPr lang="es-MX" sz="2400" i="1" dirty="0"/>
              <a:t>Say we only need to choose from the following three Gaussians…</a:t>
            </a:r>
          </a:p>
          <a:p>
            <a:pPr marL="0" indent="0" algn="ctr">
              <a:buNone/>
            </a:pPr>
            <a:endParaRPr lang="es-MX" sz="2400" i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11A1401-A3B6-401B-8BC4-EE9A6E9C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110" y="2803017"/>
            <a:ext cx="35814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29AC571-C63D-4933-9775-EF2BB01C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495" y="280301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89B98C5-AB93-4EEB-82A0-3A36D7C93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803017"/>
            <a:ext cx="35814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002DB2-B060-4D59-B26E-9BED9126F4EF}"/>
              </a:ext>
            </a:extLst>
          </p:cNvPr>
          <p:cNvSpPr txBox="1">
            <a:spLocks/>
          </p:cNvSpPr>
          <p:nvPr/>
        </p:nvSpPr>
        <p:spPr>
          <a:xfrm>
            <a:off x="466725" y="2181817"/>
            <a:ext cx="3581400" cy="68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High</a:t>
            </a:r>
            <a:br>
              <a:rPr lang="en-US" sz="1800" b="1" dirty="0"/>
            </a:br>
            <a:r>
              <a:rPr lang="en-US" sz="1800" b="1" dirty="0"/>
              <a:t>Likelihood</a:t>
            </a:r>
            <a:endParaRPr lang="es-MX" sz="18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157FFD-6024-46AA-B3C6-21DC61175CE4}"/>
              </a:ext>
            </a:extLst>
          </p:cNvPr>
          <p:cNvSpPr txBox="1">
            <a:spLocks/>
          </p:cNvSpPr>
          <p:nvPr/>
        </p:nvSpPr>
        <p:spPr>
          <a:xfrm>
            <a:off x="4447413" y="2181817"/>
            <a:ext cx="3581400" cy="68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Low</a:t>
            </a:r>
            <a:br>
              <a:rPr lang="en-US" sz="1800" b="1" dirty="0"/>
            </a:br>
            <a:r>
              <a:rPr lang="en-US" sz="1800" b="1" dirty="0"/>
              <a:t>Likelihood (mean)</a:t>
            </a:r>
            <a:endParaRPr lang="es-MX" sz="18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5F9F954-1388-4232-BF6B-362D8D716074}"/>
              </a:ext>
            </a:extLst>
          </p:cNvPr>
          <p:cNvSpPr txBox="1">
            <a:spLocks/>
          </p:cNvSpPr>
          <p:nvPr/>
        </p:nvSpPr>
        <p:spPr>
          <a:xfrm>
            <a:off x="8295120" y="2181817"/>
            <a:ext cx="3581400" cy="68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Low</a:t>
            </a:r>
            <a:br>
              <a:rPr lang="en-US" sz="1800" b="1" dirty="0"/>
            </a:br>
            <a:r>
              <a:rPr lang="en-US" sz="1800" b="1" dirty="0"/>
              <a:t>Likelihood (variance)</a:t>
            </a:r>
            <a:endParaRPr lang="es-MX" sz="1800" b="1" dirty="0"/>
          </a:p>
        </p:txBody>
      </p:sp>
      <p:sp>
        <p:nvSpPr>
          <p:cNvPr id="14" name="Content Placeholder 2 1">
            <a:extLst>
              <a:ext uri="{FF2B5EF4-FFF2-40B4-BE49-F238E27FC236}">
                <a16:creationId xmlns:a16="http://schemas.microsoft.com/office/drawing/2014/main" id="{A7342F15-B994-4FC9-86C9-EA3246C49A66}"/>
              </a:ext>
            </a:extLst>
          </p:cNvPr>
          <p:cNvSpPr txBox="1">
            <a:spLocks/>
          </p:cNvSpPr>
          <p:nvPr/>
        </p:nvSpPr>
        <p:spPr>
          <a:xfrm>
            <a:off x="267855" y="5421762"/>
            <a:ext cx="11656290" cy="99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i="1" dirty="0"/>
              <a:t>Likelihood Principle: </a:t>
            </a:r>
            <a:r>
              <a:rPr lang="en-US" sz="2400" i="1" dirty="0"/>
              <a:t>Given a statistical model, the </a:t>
            </a:r>
            <a:r>
              <a:rPr lang="en-US" sz="2400" i="1" u="sng" dirty="0"/>
              <a:t>likelihood function </a:t>
            </a:r>
            <a:r>
              <a:rPr lang="en-US" sz="2400" i="1" dirty="0"/>
              <a:t>describes all evidence of a parameter that is contained in the data.</a:t>
            </a:r>
            <a:endParaRPr lang="es-MX" sz="2400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68782-0220-534F-995F-B981A29D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05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7D44-2D41-4897-A824-E17E5537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 Function</a:t>
            </a:r>
            <a:endParaRPr lang="es-MX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2483CA-C003-4FF9-85D9-6ADDBCD988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44" y="2239334"/>
            <a:ext cx="4481184" cy="103280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421F361-32F7-4198-BCE0-960646603003}"/>
              </a:ext>
            </a:extLst>
          </p:cNvPr>
          <p:cNvGrpSpPr/>
          <p:nvPr/>
        </p:nvGrpSpPr>
        <p:grpSpPr>
          <a:xfrm>
            <a:off x="300625" y="3585862"/>
            <a:ext cx="11590750" cy="1559649"/>
            <a:chOff x="300625" y="3622818"/>
            <a:chExt cx="11590750" cy="1559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 2">
                  <a:extLst>
                    <a:ext uri="{FF2B5EF4-FFF2-40B4-BE49-F238E27FC236}">
                      <a16:creationId xmlns:a16="http://schemas.microsoft.com/office/drawing/2014/main" id="{3E07062E-9505-4635-8E65-F3A74DDBC8A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0625" y="3622818"/>
                  <a:ext cx="11590750" cy="15596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800" dirty="0"/>
                    <a:t>We call this the </a:t>
                  </a:r>
                  <a:r>
                    <a:rPr lang="en-US" sz="2800" b="1" dirty="0"/>
                    <a:t>likelihood function</a:t>
                  </a:r>
                  <a:r>
                    <a:rPr lang="en-US" sz="2800" dirty="0"/>
                    <a:t>, often denoted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800" dirty="0">
                      <a:solidFill>
                        <a:schemeClr val="accent1"/>
                      </a:solidFill>
                    </a:rPr>
                    <a:t> </a:t>
                  </a:r>
                </a:p>
                <a:p>
                  <a:r>
                    <a:rPr lang="en-US" sz="2800" dirty="0"/>
                    <a:t>It is a function of the parameter   , the data are fixed</a:t>
                  </a:r>
                </a:p>
                <a:p>
                  <a:r>
                    <a:rPr lang="en-US" sz="2800" dirty="0"/>
                    <a:t>Describes how well parameter    describes data (</a:t>
                  </a:r>
                  <a:r>
                    <a:rPr lang="en-US" sz="2800" i="1" u="sng" dirty="0"/>
                    <a:t>goodness of fit</a:t>
                  </a:r>
                  <a:r>
                    <a:rPr lang="en-US" sz="2800" dirty="0"/>
                    <a:t>)</a:t>
                  </a:r>
                  <a:endParaRPr lang="es-MX" sz="2800" dirty="0"/>
                </a:p>
              </p:txBody>
            </p:sp>
          </mc:Choice>
          <mc:Fallback xmlns="">
            <p:sp>
              <p:nvSpPr>
                <p:cNvPr id="12" name="Content Placeholder 2 2">
                  <a:extLst>
                    <a:ext uri="{FF2B5EF4-FFF2-40B4-BE49-F238E27FC236}">
                      <a16:creationId xmlns:a16="http://schemas.microsoft.com/office/drawing/2014/main" id="{3E07062E-9505-4635-8E65-F3A74DDBC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625" y="3622818"/>
                  <a:ext cx="11590750" cy="1559649"/>
                </a:xfrm>
                <a:prstGeom prst="rect">
                  <a:avLst/>
                </a:prstGeom>
                <a:blipFill>
                  <a:blip r:embed="rId9"/>
                  <a:stretch>
                    <a:fillRect l="-875" t="-6452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ADE5E2-597D-4CDE-A6BD-74E13E65C32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197" y="4235387"/>
              <a:ext cx="147239" cy="2539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BBA587-E520-47D8-9132-FCD92630CE2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359" y="4760230"/>
              <a:ext cx="147239" cy="25393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43C7E1-1F67-4D96-AF0F-7786A299CB30}"/>
              </a:ext>
            </a:extLst>
          </p:cNvPr>
          <p:cNvGrpSpPr/>
          <p:nvPr/>
        </p:nvGrpSpPr>
        <p:grpSpPr>
          <a:xfrm>
            <a:off x="300625" y="1303708"/>
            <a:ext cx="11590750" cy="996009"/>
            <a:chOff x="300625" y="1108364"/>
            <a:chExt cx="11590750" cy="996009"/>
          </a:xfrm>
        </p:grpSpPr>
        <p:sp>
          <p:nvSpPr>
            <p:cNvPr id="25" name="Content Placeholder 2 1">
              <a:extLst>
                <a:ext uri="{FF2B5EF4-FFF2-40B4-BE49-F238E27FC236}">
                  <a16:creationId xmlns:a16="http://schemas.microsoft.com/office/drawing/2014/main" id="{1AA3DDF1-AE96-4EE9-8050-61853956BB1E}"/>
                </a:ext>
              </a:extLst>
            </p:cNvPr>
            <p:cNvSpPr txBox="1">
              <a:spLocks/>
            </p:cNvSpPr>
            <p:nvPr/>
          </p:nvSpPr>
          <p:spPr>
            <a:xfrm>
              <a:off x="300625" y="1108364"/>
              <a:ext cx="11590750" cy="9960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800" dirty="0"/>
                <a:t>Suppose                   , then what is the </a:t>
              </a:r>
              <a:r>
                <a:rPr lang="en-US" sz="2800" b="1" dirty="0"/>
                <a:t>joint probability</a:t>
              </a:r>
              <a:r>
                <a:rPr lang="en-US" sz="2800" dirty="0"/>
                <a:t> over N </a:t>
              </a:r>
              <a:r>
                <a:rPr lang="en-US" sz="2800" i="1" dirty="0"/>
                <a:t>independent identically distributed</a:t>
              </a:r>
              <a:r>
                <a:rPr lang="en-US" sz="2800" dirty="0"/>
                <a:t> (</a:t>
              </a:r>
              <a:r>
                <a:rPr lang="en-US" sz="2800" dirty="0" err="1"/>
                <a:t>iid</a:t>
              </a:r>
              <a:r>
                <a:rPr lang="en-US" sz="2800" dirty="0"/>
                <a:t>) observations                 ?</a:t>
              </a:r>
              <a:endParaRPr lang="es-MX" sz="28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46FE9C-7477-48A3-923C-26328D07275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646" y="1170994"/>
              <a:ext cx="1739127" cy="3542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DE4C768-E513-43DB-BF8E-AA8D8F2A595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174" y="1675533"/>
              <a:ext cx="1581218" cy="22405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100A9C-62F1-4B89-9DC9-1FF11B0C305F}"/>
              </a:ext>
            </a:extLst>
          </p:cNvPr>
          <p:cNvGrpSpPr/>
          <p:nvPr/>
        </p:nvGrpSpPr>
        <p:grpSpPr>
          <a:xfrm>
            <a:off x="300625" y="5491662"/>
            <a:ext cx="11590750" cy="584480"/>
            <a:chOff x="300625" y="5723962"/>
            <a:chExt cx="11590750" cy="584480"/>
          </a:xfrm>
        </p:grpSpPr>
        <p:sp>
          <p:nvSpPr>
            <p:cNvPr id="30" name="Content Placeholder 2 1">
              <a:extLst>
                <a:ext uri="{FF2B5EF4-FFF2-40B4-BE49-F238E27FC236}">
                  <a16:creationId xmlns:a16="http://schemas.microsoft.com/office/drawing/2014/main" id="{89379F83-8862-4419-BCA4-8DE22C56ADCF}"/>
                </a:ext>
              </a:extLst>
            </p:cNvPr>
            <p:cNvSpPr txBox="1">
              <a:spLocks/>
            </p:cNvSpPr>
            <p:nvPr/>
          </p:nvSpPr>
          <p:spPr>
            <a:xfrm>
              <a:off x="300625" y="5723962"/>
              <a:ext cx="11590750" cy="5844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800" i="1" dirty="0"/>
                <a:t>How could we use this to estimate a parameter    ?</a:t>
              </a:r>
              <a:endParaRPr lang="es-MX" sz="2800" i="1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E4ADAD0-A120-4687-ACD6-FADA71C6D11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128" y="5811099"/>
              <a:ext cx="147239" cy="253934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9435-7AB3-384C-86FE-9FEEB80D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EF448-9D72-3CFC-077E-C5A33F5ED7E1}"/>
              </a:ext>
            </a:extLst>
          </p:cNvPr>
          <p:cNvSpPr txBox="1"/>
          <p:nvPr/>
        </p:nvSpPr>
        <p:spPr>
          <a:xfrm>
            <a:off x="9032789" y="2271370"/>
            <a:ext cx="3047219" cy="9233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appears after ; are parameters, not random variables.</a:t>
            </a:r>
          </a:p>
        </p:txBody>
      </p:sp>
    </p:spTree>
    <p:extLst>
      <p:ext uri="{BB962C8B-B14F-4D97-AF65-F5344CB8AC3E}">
        <p14:creationId xmlns:p14="http://schemas.microsoft.com/office/powerpoint/2010/main" val="198548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4011-A8E5-4B50-925E-329EC08F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</a:t>
            </a:r>
            <a:endParaRPr lang="es-MX" dirty="0"/>
          </a:p>
        </p:txBody>
      </p:sp>
      <p:sp>
        <p:nvSpPr>
          <p:cNvPr id="5" name="Content Placeholder 2 2 1">
            <a:extLst>
              <a:ext uri="{FF2B5EF4-FFF2-40B4-BE49-F238E27FC236}">
                <a16:creationId xmlns:a16="http://schemas.microsoft.com/office/drawing/2014/main" id="{48107DA3-FEC2-4482-B8EB-3E30AF06EDD4}"/>
              </a:ext>
            </a:extLst>
          </p:cNvPr>
          <p:cNvSpPr txBox="1">
            <a:spLocks/>
          </p:cNvSpPr>
          <p:nvPr/>
        </p:nvSpPr>
        <p:spPr>
          <a:xfrm>
            <a:off x="267855" y="999277"/>
            <a:ext cx="11656290" cy="99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Maximum Likelihood Estimator (MLE)</a:t>
            </a:r>
            <a:r>
              <a:rPr lang="en-US" sz="2800" dirty="0"/>
              <a:t> as the name suggests, maximizes the likelihood function.</a:t>
            </a:r>
            <a:endParaRPr lang="es-MX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D2F79A-C00E-4D1C-9D05-6F11779AF0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75" y="1882482"/>
            <a:ext cx="5575873" cy="1032805"/>
          </a:xfrm>
          <a:prstGeom prst="rect">
            <a:avLst/>
          </a:prstGeom>
        </p:spPr>
      </p:pic>
      <p:sp>
        <p:nvSpPr>
          <p:cNvPr id="9" name="Content Placeholder 2 2 2 1 1">
            <a:extLst>
              <a:ext uri="{FF2B5EF4-FFF2-40B4-BE49-F238E27FC236}">
                <a16:creationId xmlns:a16="http://schemas.microsoft.com/office/drawing/2014/main" id="{206CD6C7-8DC2-481A-95FF-C842E82455AC}"/>
              </a:ext>
            </a:extLst>
          </p:cNvPr>
          <p:cNvSpPr txBox="1">
            <a:spLocks/>
          </p:cNvSpPr>
          <p:nvPr/>
        </p:nvSpPr>
        <p:spPr>
          <a:xfrm>
            <a:off x="267855" y="3009422"/>
            <a:ext cx="11656290" cy="99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Question</a:t>
            </a:r>
            <a:r>
              <a:rPr lang="en-US" sz="2800" dirty="0"/>
              <a:t> How do we find the MLE?</a:t>
            </a:r>
            <a:endParaRPr lang="es-MX" sz="2800" dirty="0"/>
          </a:p>
        </p:txBody>
      </p:sp>
      <p:sp>
        <p:nvSpPr>
          <p:cNvPr id="10" name="Content Placeholder 2 2 2 2 1">
            <a:extLst>
              <a:ext uri="{FF2B5EF4-FFF2-40B4-BE49-F238E27FC236}">
                <a16:creationId xmlns:a16="http://schemas.microsoft.com/office/drawing/2014/main" id="{021ADDDB-2497-457B-8AD1-31707BEC17E4}"/>
              </a:ext>
            </a:extLst>
          </p:cNvPr>
          <p:cNvSpPr txBox="1">
            <a:spLocks/>
          </p:cNvSpPr>
          <p:nvPr/>
        </p:nvSpPr>
        <p:spPr>
          <a:xfrm>
            <a:off x="267854" y="3586009"/>
            <a:ext cx="11656290" cy="99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MX" sz="2800" dirty="0"/>
              <a:t>closed-form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MX" sz="2800" dirty="0"/>
              <a:t>iterative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CBDE7-9896-F942-BC81-58B4B21E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1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1701-A0A8-4C71-B86B-113D884B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and Statistics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8BFD-7CA7-4011-80A9-1F1AFE053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87" y="1108364"/>
            <a:ext cx="10379826" cy="525087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Probability provides a mathematical formalism to reason about </a:t>
            </a:r>
            <a:r>
              <a:rPr lang="en-US" sz="2800" b="1" u="sng" dirty="0"/>
              <a:t>random events</a:t>
            </a:r>
          </a:p>
          <a:p>
            <a:pPr lvl="1"/>
            <a:r>
              <a:rPr lang="en-US" sz="2400" dirty="0"/>
              <a:t>Knowing the distribution, how can we compute probability of the event of interest? (e.g., two fair dice, P(sum = 3 | X</a:t>
            </a:r>
            <a:r>
              <a:rPr lang="en-US" sz="2400" baseline="-25000" dirty="0"/>
              <a:t>1</a:t>
            </a:r>
            <a:r>
              <a:rPr lang="en-US" sz="2400" dirty="0"/>
              <a:t> = 1) )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Statistics is centered on </a:t>
            </a:r>
            <a:r>
              <a:rPr lang="en-US" sz="2800" b="1" u="sng" dirty="0"/>
              <a:t>data</a:t>
            </a:r>
          </a:p>
          <a:p>
            <a:pPr lvl="1"/>
            <a:r>
              <a:rPr lang="en-US" sz="2400" dirty="0"/>
              <a:t>Fitting models to data (estimation)</a:t>
            </a:r>
          </a:p>
          <a:p>
            <a:pPr lvl="1"/>
            <a:r>
              <a:rPr lang="en-US" sz="2400" b="1" u="sng" dirty="0"/>
              <a:t>E.g.,</a:t>
            </a:r>
            <a:r>
              <a:rPr lang="en-US" sz="2400" dirty="0"/>
              <a:t> I don’t know the distribution, but I have samples drawn from it. Let’s estimate what the distribution was! ⇒ </a:t>
            </a:r>
            <a:r>
              <a:rPr lang="en-US" sz="2400" b="1" dirty="0"/>
              <a:t>reverse engineering!</a:t>
            </a:r>
          </a:p>
          <a:p>
            <a:pPr lvl="1"/>
            <a:r>
              <a:rPr lang="en-US" sz="2400" dirty="0"/>
              <a:t>Answering questions from data (statistical inference, hypothesis testing)</a:t>
            </a:r>
          </a:p>
          <a:p>
            <a:pPr lvl="1"/>
            <a:r>
              <a:rPr lang="en-US" sz="2400" dirty="0"/>
              <a:t>Interpretation of data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Statistics </a:t>
            </a:r>
            <a:r>
              <a:rPr lang="en-US" sz="2800" i="1" dirty="0"/>
              <a:t>uses</a:t>
            </a:r>
            <a:r>
              <a:rPr lang="en-US" sz="2800" dirty="0"/>
              <a:t> probability to address these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1D8A-2FBC-C347-940A-349F5A59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4011-A8E5-4B50-925E-329EC08FF9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Finding the maximum/maximizer of a function</a:t>
            </a:r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CBDE7-9896-F942-BC81-58B4B21E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9A25B2-98A9-7C40-803D-B9E0F16A24FF}"/>
                  </a:ext>
                </a:extLst>
              </p:cNvPr>
              <p:cNvSpPr txBox="1"/>
              <p:nvPr/>
            </p:nvSpPr>
            <p:spPr>
              <a:xfrm>
                <a:off x="322118" y="893618"/>
                <a:ext cx="7311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Example: Suppose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9A25B2-98A9-7C40-803D-B9E0F16A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18" y="893618"/>
                <a:ext cx="7311745" cy="461665"/>
              </a:xfrm>
              <a:prstGeom prst="rect">
                <a:avLst/>
              </a:prstGeom>
              <a:blipFill>
                <a:blip r:embed="rId2"/>
                <a:stretch>
                  <a:fillRect l="-138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4E068-6718-6C4F-AC8D-E21E9621EB1E}"/>
              </a:ext>
            </a:extLst>
          </p:cNvPr>
          <p:cNvGrpSpPr/>
          <p:nvPr/>
        </p:nvGrpSpPr>
        <p:grpSpPr>
          <a:xfrm>
            <a:off x="9336808" y="1412711"/>
            <a:ext cx="2036618" cy="2556163"/>
            <a:chOff x="8853055" y="1537854"/>
            <a:chExt cx="2036618" cy="2556163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D0DCD5D-9149-6247-9B4B-1FE5C9989480}"/>
                </a:ext>
              </a:extLst>
            </p:cNvPr>
            <p:cNvSpPr/>
            <p:nvPr/>
          </p:nvSpPr>
          <p:spPr>
            <a:xfrm>
              <a:off x="8853055" y="1537854"/>
              <a:ext cx="2036618" cy="2556163"/>
            </a:xfrm>
            <a:prstGeom prst="arc">
              <a:avLst/>
            </a:prstGeom>
            <a:ln w="381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6EFB90B-BE78-D74E-B8CC-1F36FC0738FF}"/>
                </a:ext>
              </a:extLst>
            </p:cNvPr>
            <p:cNvSpPr/>
            <p:nvPr/>
          </p:nvSpPr>
          <p:spPr>
            <a:xfrm flipH="1">
              <a:off x="8853055" y="1537854"/>
              <a:ext cx="2036618" cy="2279150"/>
            </a:xfrm>
            <a:prstGeom prst="arc">
              <a:avLst/>
            </a:prstGeom>
            <a:ln w="381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BB2FA1-B4EB-E243-8CFD-7F020CF4E569}"/>
              </a:ext>
            </a:extLst>
          </p:cNvPr>
          <p:cNvSpPr txBox="1"/>
          <p:nvPr/>
        </p:nvSpPr>
        <p:spPr>
          <a:xfrm>
            <a:off x="321547" y="1605455"/>
            <a:ext cx="4548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It is a quadratic function.</a:t>
            </a:r>
          </a:p>
          <a:p>
            <a:pPr algn="l"/>
            <a:r>
              <a:rPr lang="en-US" sz="2400" dirty="0"/>
              <a:t>=&gt; finding the ’flat’ point suffices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1D7804-873D-AB43-AC26-2F2B08C95CA4}"/>
                  </a:ext>
                </a:extLst>
              </p:cNvPr>
              <p:cNvSpPr txBox="1"/>
              <p:nvPr/>
            </p:nvSpPr>
            <p:spPr>
              <a:xfrm>
                <a:off x="321547" y="2982078"/>
                <a:ext cx="59186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0" dirty="0">
                    <a:cs typeface="Arial" panose="020B0604020202020204" pitchFamily="34" charset="0"/>
                  </a:rPr>
                  <a:t>Compute the gradient and set it equal to 0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1D7804-873D-AB43-AC26-2F2B08C95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47" y="2982078"/>
                <a:ext cx="5918608" cy="830997"/>
              </a:xfrm>
              <a:prstGeom prst="rect">
                <a:avLst/>
              </a:prstGeom>
              <a:blipFill>
                <a:blip r:embed="rId3"/>
                <a:stretch>
                  <a:fillRect l="-1713" t="-5970" r="-642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DA2F42-36AD-5E4C-BCD5-2851D2B3EA08}"/>
                  </a:ext>
                </a:extLst>
              </p:cNvPr>
              <p:cNvSpPr txBox="1"/>
              <p:nvPr/>
            </p:nvSpPr>
            <p:spPr>
              <a:xfrm>
                <a:off x="5412700" y="3305906"/>
                <a:ext cx="1742272" cy="624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=&gt;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DA2F42-36AD-5E4C-BCD5-2851D2B3E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700" y="3305906"/>
                <a:ext cx="1742272" cy="624273"/>
              </a:xfrm>
              <a:prstGeom prst="rect">
                <a:avLst/>
              </a:prstGeom>
              <a:blipFill>
                <a:blip r:embed="rId4"/>
                <a:stretch>
                  <a:fillRect l="-579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F3A24AC-3571-A44C-BED5-B3F1127F0F37}"/>
              </a:ext>
            </a:extLst>
          </p:cNvPr>
          <p:cNvSpPr txBox="1"/>
          <p:nvPr/>
        </p:nvSpPr>
        <p:spPr>
          <a:xfrm>
            <a:off x="371789" y="4642782"/>
            <a:ext cx="8548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Q: Does this trick of grad=0 work for other functions?</a:t>
            </a:r>
          </a:p>
          <a:p>
            <a:pPr marL="342900" indent="-342900" algn="l">
              <a:buFont typeface="Symbol" pitchFamily="2" charset="2"/>
              <a:buChar char="Þ"/>
            </a:pPr>
            <a:r>
              <a:rPr lang="en-US" sz="2400" dirty="0"/>
              <a:t>Yes, </a:t>
            </a:r>
            <a:r>
              <a:rPr lang="en-US" sz="2400" b="1" u="sng" dirty="0"/>
              <a:t>concave</a:t>
            </a:r>
            <a:r>
              <a:rPr lang="en-US" sz="2400" dirty="0"/>
              <a:t> functions!</a:t>
            </a:r>
          </a:p>
          <a:p>
            <a:pPr marL="342900" indent="-342900" algn="l">
              <a:buFont typeface="Symbol" pitchFamily="2" charset="2"/>
              <a:buChar char="Þ"/>
            </a:pPr>
            <a:r>
              <a:rPr lang="en-US" sz="2400" dirty="0"/>
              <a:t>Roughly speaking, functions that curves down only, never upwards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EEBBCA-4AFE-7146-B82D-F7A85157AF9B}"/>
              </a:ext>
            </a:extLst>
          </p:cNvPr>
          <p:cNvCxnSpPr/>
          <p:nvPr/>
        </p:nvCxnSpPr>
        <p:spPr>
          <a:xfrm flipV="1">
            <a:off x="9093758" y="1181832"/>
            <a:ext cx="823964" cy="145861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C4A081-F096-BD47-81B7-D3010EFBED81}"/>
              </a:ext>
            </a:extLst>
          </p:cNvPr>
          <p:cNvCxnSpPr>
            <a:cxnSpLocks/>
          </p:cNvCxnSpPr>
          <p:nvPr/>
        </p:nvCxnSpPr>
        <p:spPr>
          <a:xfrm flipV="1">
            <a:off x="9336808" y="1412711"/>
            <a:ext cx="213694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23104D-7F42-904A-9063-9381028DB75F}"/>
              </a:ext>
            </a:extLst>
          </p:cNvPr>
          <p:cNvCxnSpPr>
            <a:cxnSpLocks/>
          </p:cNvCxnSpPr>
          <p:nvPr/>
        </p:nvCxnSpPr>
        <p:spPr>
          <a:xfrm>
            <a:off x="10928696" y="893618"/>
            <a:ext cx="687780" cy="237209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86EF73-B3AB-2F48-BFF0-DCDDD0ADC0A3}"/>
              </a:ext>
            </a:extLst>
          </p:cNvPr>
          <p:cNvSpPr/>
          <p:nvPr/>
        </p:nvSpPr>
        <p:spPr>
          <a:xfrm>
            <a:off x="5818704" y="3869389"/>
            <a:ext cx="1636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Closed form!</a:t>
            </a:r>
          </a:p>
        </p:txBody>
      </p:sp>
      <p:pic>
        <p:nvPicPr>
          <p:cNvPr id="35" name="Picture 34" descr="Graphical user interface, line chart&#10;&#10;Description automatically generated">
            <a:extLst>
              <a:ext uri="{FF2B5EF4-FFF2-40B4-BE49-F238E27FC236}">
                <a16:creationId xmlns:a16="http://schemas.microsoft.com/office/drawing/2014/main" id="{62EA17F6-6394-0049-B457-B8728A443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39" y="3397577"/>
            <a:ext cx="2857500" cy="27146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A75A16B-9716-864D-AEDA-131C9729FC61}"/>
              </a:ext>
            </a:extLst>
          </p:cNvPr>
          <p:cNvSpPr txBox="1"/>
          <p:nvPr/>
        </p:nvSpPr>
        <p:spPr>
          <a:xfrm>
            <a:off x="9204180" y="6137579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(gradient illustration)</a:t>
            </a:r>
          </a:p>
        </p:txBody>
      </p:sp>
    </p:spTree>
    <p:extLst>
      <p:ext uri="{BB962C8B-B14F-4D97-AF65-F5344CB8AC3E}">
        <p14:creationId xmlns:p14="http://schemas.microsoft.com/office/powerpoint/2010/main" val="352630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34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4011-A8E5-4B50-925E-329EC08FF9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Finding the maximum/maximizer of a function</a:t>
            </a:r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CBDE7-9896-F942-BC81-58B4B21E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10151-6AB1-BF4E-88F0-A9E17141F208}"/>
              </a:ext>
            </a:extLst>
          </p:cNvPr>
          <p:cNvSpPr txBox="1"/>
          <p:nvPr/>
        </p:nvSpPr>
        <p:spPr>
          <a:xfrm>
            <a:off x="267981" y="893618"/>
            <a:ext cx="566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What if there is no closed form solution?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E3BCF8-A3F8-D440-B9F7-13CD493480E9}"/>
                  </a:ext>
                </a:extLst>
              </p:cNvPr>
              <p:cNvSpPr txBox="1"/>
              <p:nvPr/>
            </p:nvSpPr>
            <p:spPr>
              <a:xfrm>
                <a:off x="331596" y="1678075"/>
                <a:ext cx="5543121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−2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E3BCF8-A3F8-D440-B9F7-13CD49348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6" y="1678075"/>
                <a:ext cx="5543121" cy="613886"/>
              </a:xfrm>
              <a:prstGeom prst="rect">
                <a:avLst/>
              </a:prstGeom>
              <a:blipFill>
                <a:blip r:embed="rId2"/>
                <a:stretch>
                  <a:fillRect l="-159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1F64F1-8912-DD49-97A1-0EC7EAFEF280}"/>
                  </a:ext>
                </a:extLst>
              </p:cNvPr>
              <p:cNvSpPr txBox="1"/>
              <p:nvPr/>
            </p:nvSpPr>
            <p:spPr>
              <a:xfrm>
                <a:off x="1336431" y="2602523"/>
                <a:ext cx="29951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1F64F1-8912-DD49-97A1-0EC7EAFEF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1" y="2602523"/>
                <a:ext cx="2995179" cy="461665"/>
              </a:xfrm>
              <a:prstGeom prst="rect">
                <a:avLst/>
              </a:prstGeom>
              <a:blipFill>
                <a:blip r:embed="rId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CD9225-56A1-BD44-9632-774453816A36}"/>
                  </a:ext>
                </a:extLst>
              </p:cNvPr>
              <p:cNvSpPr txBox="1"/>
              <p:nvPr/>
            </p:nvSpPr>
            <p:spPr>
              <a:xfrm>
                <a:off x="331596" y="3400142"/>
                <a:ext cx="53328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No known closed form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CD9225-56A1-BD44-9632-774453816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6" y="3400142"/>
                <a:ext cx="5332870" cy="461665"/>
              </a:xfrm>
              <a:prstGeom prst="rect">
                <a:avLst/>
              </a:prstGeom>
              <a:blipFill>
                <a:blip r:embed="rId4"/>
                <a:stretch>
                  <a:fillRect l="-166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32A32A4-5A0E-EF49-A4E1-2230793F9F9A}"/>
              </a:ext>
            </a:extLst>
          </p:cNvPr>
          <p:cNvSpPr txBox="1"/>
          <p:nvPr/>
        </p:nvSpPr>
        <p:spPr>
          <a:xfrm>
            <a:off x="331596" y="4245553"/>
            <a:ext cx="61831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Iterative methods: 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Gradient ascent (or </a:t>
            </a:r>
            <a:r>
              <a:rPr lang="en-US" sz="2000" i="1" dirty="0"/>
              <a:t>descent</a:t>
            </a:r>
            <a:r>
              <a:rPr lang="en-US" sz="2000" dirty="0"/>
              <a:t> if you are minimizing)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Newton’s method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Etc. (beyond the scope of our class)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4F850-A045-FC46-96A6-56B0DA44EA62}"/>
              </a:ext>
            </a:extLst>
          </p:cNvPr>
          <p:cNvSpPr txBox="1"/>
          <p:nvPr/>
        </p:nvSpPr>
        <p:spPr>
          <a:xfrm>
            <a:off x="6191046" y="840864"/>
            <a:ext cx="5900272" cy="19389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Iterative methods for </a:t>
            </a:r>
            <a:r>
              <a:rPr lang="en-US" sz="2400" b="1" u="sng" dirty="0"/>
              <a:t>concave</a:t>
            </a:r>
            <a:r>
              <a:rPr lang="en-US" sz="2400" dirty="0"/>
              <a:t> functions</a:t>
            </a:r>
          </a:p>
          <a:p>
            <a:pPr algn="l"/>
            <a:r>
              <a:rPr lang="en-US" sz="2400" dirty="0"/>
              <a:t>=&gt; Will find the global maximum</a:t>
            </a:r>
          </a:p>
          <a:p>
            <a:pPr algn="l"/>
            <a:r>
              <a:rPr lang="en-US" sz="2400" dirty="0"/>
              <a:t>for </a:t>
            </a:r>
            <a:r>
              <a:rPr lang="en-US" sz="2400" b="1" u="sng" dirty="0"/>
              <a:t>nonconcave</a:t>
            </a:r>
            <a:r>
              <a:rPr lang="en-US" sz="2400" dirty="0"/>
              <a:t>,</a:t>
            </a:r>
          </a:p>
          <a:p>
            <a:pPr algn="l"/>
            <a:r>
              <a:rPr lang="en-US" sz="2400" dirty="0"/>
              <a:t>=&gt; usually find a local maximum but could also get stuck at </a:t>
            </a:r>
            <a:r>
              <a:rPr lang="en-US" sz="2400" i="1" dirty="0"/>
              <a:t>stationary point</a:t>
            </a:r>
            <a:r>
              <a:rPr lang="en-US" sz="2400" dirty="0"/>
              <a:t>.</a:t>
            </a:r>
          </a:p>
        </p:txBody>
      </p:sp>
      <p:pic>
        <p:nvPicPr>
          <p:cNvPr id="28" name="Picture 27" descr="Graphical user interface, line chart&#10;&#10;Description automatically generated">
            <a:extLst>
              <a:ext uri="{FF2B5EF4-FFF2-40B4-BE49-F238E27FC236}">
                <a16:creationId xmlns:a16="http://schemas.microsoft.com/office/drawing/2014/main" id="{B1E6B96A-7E17-4E46-9A3F-8D6080C10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9" y="2888240"/>
            <a:ext cx="2857500" cy="2714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0B1698-9AF5-D545-826B-35B208EF161B}"/>
              </a:ext>
            </a:extLst>
          </p:cNvPr>
          <p:cNvSpPr txBox="1"/>
          <p:nvPr/>
        </p:nvSpPr>
        <p:spPr>
          <a:xfrm>
            <a:off x="6652008" y="5776370"/>
            <a:ext cx="5509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Q: find the local maxima and global maximum</a:t>
            </a:r>
          </a:p>
        </p:txBody>
      </p:sp>
    </p:spTree>
    <p:extLst>
      <p:ext uri="{BB962C8B-B14F-4D97-AF65-F5344CB8AC3E}">
        <p14:creationId xmlns:p14="http://schemas.microsoft.com/office/powerpoint/2010/main" val="400613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4011-A8E5-4B50-925E-329EC08F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</a:t>
            </a:r>
            <a:endParaRPr lang="es-MX" dirty="0"/>
          </a:p>
        </p:txBody>
      </p:sp>
      <p:sp>
        <p:nvSpPr>
          <p:cNvPr id="9" name="Content Placeholder 2 2 2 1">
            <a:extLst>
              <a:ext uri="{FF2B5EF4-FFF2-40B4-BE49-F238E27FC236}">
                <a16:creationId xmlns:a16="http://schemas.microsoft.com/office/drawing/2014/main" id="{206CD6C7-8DC2-481A-95FF-C842E82455AC}"/>
              </a:ext>
            </a:extLst>
          </p:cNvPr>
          <p:cNvSpPr txBox="1">
            <a:spLocks/>
          </p:cNvSpPr>
          <p:nvPr/>
        </p:nvSpPr>
        <p:spPr>
          <a:xfrm>
            <a:off x="187468" y="882878"/>
            <a:ext cx="11656290" cy="99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Maximizing </a:t>
            </a:r>
            <a:r>
              <a:rPr lang="en-US" sz="2800" b="1" u="sng" dirty="0"/>
              <a:t>log</a:t>
            </a:r>
            <a:r>
              <a:rPr lang="en-US" sz="2800" dirty="0"/>
              <a:t>-likelihood makes the math easier (as we will see) and doesn’t change the answer (logarithm is an increasing function)</a:t>
            </a:r>
            <a:endParaRPr lang="es-MX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D07A3C-B5A2-4BD0-823B-82BE4D1C10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9" y="2010974"/>
            <a:ext cx="6760184" cy="1032805"/>
          </a:xfrm>
          <a:prstGeom prst="rect">
            <a:avLst/>
          </a:prstGeom>
        </p:spPr>
      </p:pic>
      <p:sp>
        <p:nvSpPr>
          <p:cNvPr id="14" name="Content Placeholder 2 2 2 2">
            <a:extLst>
              <a:ext uri="{FF2B5EF4-FFF2-40B4-BE49-F238E27FC236}">
                <a16:creationId xmlns:a16="http://schemas.microsoft.com/office/drawing/2014/main" id="{315EF42B-2746-497C-AEED-B756398291AF}"/>
              </a:ext>
            </a:extLst>
          </p:cNvPr>
          <p:cNvSpPr txBox="1">
            <a:spLocks/>
          </p:cNvSpPr>
          <p:nvPr/>
        </p:nvSpPr>
        <p:spPr>
          <a:xfrm>
            <a:off x="187468" y="3282917"/>
            <a:ext cx="11656290" cy="99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Derivative is a linear operator so,</a:t>
            </a:r>
            <a:endParaRPr lang="es-MX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6E77FC-E94D-4007-8BC9-F14007FF39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12" y="3931406"/>
            <a:ext cx="5080807" cy="1032805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037F649C-4CFB-45DD-8D76-BCBE5554E3A3}"/>
              </a:ext>
            </a:extLst>
          </p:cNvPr>
          <p:cNvSpPr/>
          <p:nvPr/>
        </p:nvSpPr>
        <p:spPr>
          <a:xfrm rot="5400000">
            <a:off x="4805450" y="3851630"/>
            <a:ext cx="233916" cy="2667621"/>
          </a:xfrm>
          <a:prstGeom prst="rightBrace">
            <a:avLst>
              <a:gd name="adj1" fmla="val 5984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9314DC-DC69-415A-A10C-86D142D6D884}"/>
              </a:ext>
            </a:extLst>
          </p:cNvPr>
          <p:cNvSpPr txBox="1"/>
          <p:nvPr/>
        </p:nvSpPr>
        <p:spPr>
          <a:xfrm>
            <a:off x="3225522" y="5239506"/>
            <a:ext cx="339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974B2"/>
                </a:solidFill>
              </a:rPr>
              <a:t>One term per data point</a:t>
            </a:r>
            <a:br>
              <a:rPr lang="en-US" dirty="0">
                <a:solidFill>
                  <a:srgbClr val="1974B2"/>
                </a:solidFill>
              </a:rPr>
            </a:br>
            <a:r>
              <a:rPr lang="en-US" dirty="0">
                <a:solidFill>
                  <a:srgbClr val="1974B2"/>
                </a:solidFill>
              </a:rPr>
              <a:t>Can be computed in parallel (big data)</a:t>
            </a:r>
            <a:endParaRPr lang="es-MX" dirty="0">
              <a:solidFill>
                <a:srgbClr val="1974B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29B40-2612-A54C-B525-24E61B31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E0FC1-7D65-B91F-1A0B-354D186459AC}"/>
              </a:ext>
            </a:extLst>
          </p:cNvPr>
          <p:cNvSpPr txBox="1"/>
          <p:nvPr/>
        </p:nvSpPr>
        <p:spPr>
          <a:xfrm>
            <a:off x="7406547" y="6171854"/>
            <a:ext cx="460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Taking log, it becomes a quadratic function!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FF22F1-B101-FCC6-5598-3EEFF5A59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8" b="3907"/>
          <a:stretch/>
        </p:blipFill>
        <p:spPr bwMode="auto">
          <a:xfrm>
            <a:off x="7898078" y="2940133"/>
            <a:ext cx="3625956" cy="325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4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 animBg="1"/>
      <p:bldP spid="28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27E1-675F-43DA-A9DE-12AB342F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Likelihood: Bernoulli</a:t>
            </a:r>
            <a:endParaRPr lang="es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6187F-532D-48DC-A7AF-23B4FC190E7F}"/>
              </a:ext>
            </a:extLst>
          </p:cNvPr>
          <p:cNvSpPr txBox="1"/>
          <p:nvPr/>
        </p:nvSpPr>
        <p:spPr>
          <a:xfrm>
            <a:off x="9146774" y="666233"/>
            <a:ext cx="3067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 Source: Wasserman, L. 2004 ]</a:t>
            </a:r>
            <a:endParaRPr lang="es-MX" sz="1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F4EEF9-812E-4FA4-B7A5-5927F829D0C8}"/>
              </a:ext>
            </a:extLst>
          </p:cNvPr>
          <p:cNvGrpSpPr/>
          <p:nvPr/>
        </p:nvGrpSpPr>
        <p:grpSpPr>
          <a:xfrm>
            <a:off x="7135699" y="1108364"/>
            <a:ext cx="4788445" cy="3000173"/>
            <a:chOff x="6475955" y="1108364"/>
            <a:chExt cx="5448189" cy="341353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3D1A204-0328-4A8A-B918-6BD6A3A395DB}"/>
                </a:ext>
              </a:extLst>
            </p:cNvPr>
            <p:cNvSpPr txBox="1">
              <a:spLocks/>
            </p:cNvSpPr>
            <p:nvPr/>
          </p:nvSpPr>
          <p:spPr>
            <a:xfrm>
              <a:off x="6475955" y="3663863"/>
              <a:ext cx="5448189" cy="8580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i="1" dirty="0"/>
                <a:t>Likelihood function for Bernoulli with n=20 and                   heads</a:t>
              </a:r>
              <a:endParaRPr lang="es-MX" sz="2000" i="1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A75887-29B9-43E5-A6CE-061203A87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46291" y="1108364"/>
              <a:ext cx="5182454" cy="2513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20E648-117C-4A36-B14F-6EEEEB70326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113" y="4058962"/>
              <a:ext cx="1311486" cy="29500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D3F12E-8207-471D-8494-DC3DD1A5DB43}"/>
              </a:ext>
            </a:extLst>
          </p:cNvPr>
          <p:cNvGrpSpPr/>
          <p:nvPr/>
        </p:nvGrpSpPr>
        <p:grpSpPr>
          <a:xfrm>
            <a:off x="267855" y="821389"/>
            <a:ext cx="6709142" cy="2320636"/>
            <a:chOff x="267855" y="1108364"/>
            <a:chExt cx="6709142" cy="2320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 1 1">
                  <a:extLst>
                    <a:ext uri="{FF2B5EF4-FFF2-40B4-BE49-F238E27FC236}">
                      <a16:creationId xmlns:a16="http://schemas.microsoft.com/office/drawing/2014/main" id="{0FE947AC-A0CE-46F2-B949-6225D91D72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7855" y="1108364"/>
                  <a:ext cx="6709142" cy="23206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b="1" dirty="0"/>
                    <a:t>Example </a:t>
                  </a:r>
                  <a:r>
                    <a:rPr lang="en-US" sz="2400" dirty="0"/>
                    <a:t>N coin tosses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. We don’t know the coin bias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2400" i="1" dirty="0"/>
                    <a:t>.  </a:t>
                  </a:r>
                  <a:r>
                    <a:rPr lang="en-US" sz="2400" dirty="0"/>
                    <a:t>The likelihood function is,</a:t>
                  </a:r>
                  <a:endParaRPr lang="es-MX" sz="2400" b="1" dirty="0"/>
                </a:p>
              </p:txBody>
            </p:sp>
          </mc:Choice>
          <mc:Fallback xmlns="">
            <p:sp>
              <p:nvSpPr>
                <p:cNvPr id="9" name="Content Placeholder 2 1 1">
                  <a:extLst>
                    <a:ext uri="{FF2B5EF4-FFF2-40B4-BE49-F238E27FC236}">
                      <a16:creationId xmlns:a16="http://schemas.microsoft.com/office/drawing/2014/main" id="{0FE947AC-A0CE-46F2-B949-6225D91D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55" y="1108364"/>
                  <a:ext cx="6709142" cy="2320636"/>
                </a:xfrm>
                <a:prstGeom prst="rect">
                  <a:avLst/>
                </a:prstGeom>
                <a:blipFill>
                  <a:blip r:embed="rId12"/>
                  <a:stretch>
                    <a:fillRect l="-1512" t="-3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9C4FB0-EA40-425E-99E0-FEFDACAC2EF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395" y="2390579"/>
              <a:ext cx="3382652" cy="29788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3A8B263-E7A2-4C09-89D7-F70D902C8D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8" y="2488965"/>
            <a:ext cx="5928619" cy="88060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04D8B09-59D8-425B-8493-F8DB5C05722E}"/>
              </a:ext>
            </a:extLst>
          </p:cNvPr>
          <p:cNvGrpSpPr/>
          <p:nvPr/>
        </p:nvGrpSpPr>
        <p:grpSpPr>
          <a:xfrm>
            <a:off x="267855" y="3488433"/>
            <a:ext cx="6709142" cy="1396841"/>
            <a:chOff x="267855" y="4058628"/>
            <a:chExt cx="6709142" cy="1396841"/>
          </a:xfrm>
        </p:grpSpPr>
        <p:sp>
          <p:nvSpPr>
            <p:cNvPr id="18" name="Content Placeholder 2 1 2 1">
              <a:extLst>
                <a:ext uri="{FF2B5EF4-FFF2-40B4-BE49-F238E27FC236}">
                  <a16:creationId xmlns:a16="http://schemas.microsoft.com/office/drawing/2014/main" id="{65A488A5-7C41-46B1-8C5B-5BEAF487FF8D}"/>
                </a:ext>
              </a:extLst>
            </p:cNvPr>
            <p:cNvSpPr txBox="1">
              <a:spLocks/>
            </p:cNvSpPr>
            <p:nvPr/>
          </p:nvSpPr>
          <p:spPr>
            <a:xfrm>
              <a:off x="267855" y="4058628"/>
              <a:ext cx="6709142" cy="13968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where                  .  The log-likelihood is,</a:t>
              </a:r>
              <a:endParaRPr lang="es-MX" sz="24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D2BA21-AC2D-45EB-BE58-A3FBADBD6D8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825" y="4146171"/>
              <a:ext cx="1184553" cy="288714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41BE6B8-803A-487B-9F31-B50F8B9578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94" y="4257049"/>
            <a:ext cx="5141473" cy="30362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339543F-71CC-4E43-82A3-AB49187C1357}"/>
              </a:ext>
            </a:extLst>
          </p:cNvPr>
          <p:cNvGrpSpPr/>
          <p:nvPr/>
        </p:nvGrpSpPr>
        <p:grpSpPr>
          <a:xfrm>
            <a:off x="267855" y="4734582"/>
            <a:ext cx="11572442" cy="644501"/>
            <a:chOff x="267855" y="5251434"/>
            <a:chExt cx="11572442" cy="644501"/>
          </a:xfrm>
        </p:grpSpPr>
        <p:sp>
          <p:nvSpPr>
            <p:cNvPr id="32" name="Content Placeholder 2 1 2 2">
              <a:extLst>
                <a:ext uri="{FF2B5EF4-FFF2-40B4-BE49-F238E27FC236}">
                  <a16:creationId xmlns:a16="http://schemas.microsoft.com/office/drawing/2014/main" id="{BFFBF6F9-FC40-49AF-986A-080AE7550A10}"/>
                </a:ext>
              </a:extLst>
            </p:cNvPr>
            <p:cNvSpPr txBox="1">
              <a:spLocks/>
            </p:cNvSpPr>
            <p:nvPr/>
          </p:nvSpPr>
          <p:spPr>
            <a:xfrm>
              <a:off x="267855" y="5251434"/>
              <a:ext cx="11572442" cy="6445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Set the derivative of                  to zero and solve,</a:t>
              </a:r>
              <a:endParaRPr lang="es-MX" sz="24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618567A-15AA-485B-8548-A7B6542B5F3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286" y="5341147"/>
              <a:ext cx="1098611" cy="274450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95A889-FE10-4B97-9CC0-BFBE0A36FA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54" y="5167361"/>
            <a:ext cx="3597752" cy="9730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9420686-854D-4FE6-A47A-CCC7DFAE63C7}"/>
              </a:ext>
            </a:extLst>
          </p:cNvPr>
          <p:cNvSpPr txBox="1"/>
          <p:nvPr/>
        </p:nvSpPr>
        <p:spPr>
          <a:xfrm>
            <a:off x="8702638" y="4765200"/>
            <a:ext cx="2581579" cy="923330"/>
          </a:xfrm>
          <a:prstGeom prst="rect">
            <a:avLst/>
          </a:prstGeom>
          <a:noFill/>
          <a:ln w="38100">
            <a:solidFill>
              <a:srgbClr val="B9CD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Maximum likelihood is equivalent to sample mean in Bernoulli</a:t>
            </a:r>
            <a:endParaRPr lang="es-MX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77E3C9-296B-FD4A-A9A6-EB02F8AB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88502-3383-1F64-EF99-33483833B8C0}"/>
              </a:ext>
            </a:extLst>
          </p:cNvPr>
          <p:cNvSpPr txBox="1"/>
          <p:nvPr/>
        </p:nvSpPr>
        <p:spPr>
          <a:xfrm>
            <a:off x="8233934" y="5837824"/>
            <a:ext cx="3690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⇒ this showcases how MLE is aligned to our intuition!</a:t>
            </a:r>
          </a:p>
        </p:txBody>
      </p:sp>
    </p:spTree>
    <p:extLst>
      <p:ext uri="{BB962C8B-B14F-4D97-AF65-F5344CB8AC3E}">
        <p14:creationId xmlns:p14="http://schemas.microsoft.com/office/powerpoint/2010/main" val="180702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6192-797B-4872-B29F-95D6512E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Likelihood: Gaussian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 1 1 1">
                <a:extLst>
                  <a:ext uri="{FF2B5EF4-FFF2-40B4-BE49-F238E27FC236}">
                    <a16:creationId xmlns:a16="http://schemas.microsoft.com/office/drawing/2014/main" id="{E91B22C7-22B9-4F0E-94CC-1C1EEE7F51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265" y="821389"/>
                <a:ext cx="10579686" cy="23206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b="1" dirty="0"/>
                  <a:t>Example </a:t>
                </a:r>
                <a:r>
                  <a:rPr lang="en-US" sz="2800" dirty="0"/>
                  <a:t>Let                                       with parameters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800" dirty="0"/>
                </a:br>
                <a:r>
                  <a:rPr lang="en-US" sz="2800" dirty="0"/>
                  <a:t>and the likelihood function (ignoring some constants) is:</a:t>
                </a:r>
                <a:endParaRPr lang="es-MX" sz="2800" b="1" dirty="0"/>
              </a:p>
            </p:txBody>
          </p:sp>
        </mc:Choice>
        <mc:Fallback xmlns="">
          <p:sp>
            <p:nvSpPr>
              <p:cNvPr id="4" name="Content Placeholder 2 1 1 1">
                <a:extLst>
                  <a:ext uri="{FF2B5EF4-FFF2-40B4-BE49-F238E27FC236}">
                    <a16:creationId xmlns:a16="http://schemas.microsoft.com/office/drawing/2014/main" id="{E91B22C7-22B9-4F0E-94CC-1C1EEE7F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5" y="821389"/>
                <a:ext cx="10579686" cy="2320636"/>
              </a:xfrm>
              <a:prstGeom prst="rect">
                <a:avLst/>
              </a:prstGeom>
              <a:blipFill>
                <a:blip r:embed="rId5"/>
                <a:stretch>
                  <a:fillRect l="-1199"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 1">
            <a:extLst>
              <a:ext uri="{FF2B5EF4-FFF2-40B4-BE49-F238E27FC236}">
                <a16:creationId xmlns:a16="http://schemas.microsoft.com/office/drawing/2014/main" id="{07AC8329-92B3-42AD-B65F-D221A57BE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6" y="871493"/>
            <a:ext cx="3516664" cy="381968"/>
          </a:xfrm>
          <a:prstGeom prst="rect">
            <a:avLst/>
          </a:prstGeom>
        </p:spPr>
      </p:pic>
      <p:grpSp>
        <p:nvGrpSpPr>
          <p:cNvPr id="12" name="Group 4">
            <a:extLst>
              <a:ext uri="{FF2B5EF4-FFF2-40B4-BE49-F238E27FC236}">
                <a16:creationId xmlns:a16="http://schemas.microsoft.com/office/drawing/2014/main" id="{2F0BBAC6-4214-4305-BA75-294BCC99B4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95205" y="1778230"/>
            <a:ext cx="5743575" cy="904875"/>
            <a:chOff x="2031" y="1875"/>
            <a:chExt cx="3618" cy="57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28D89F5D-DA95-46DA-B360-85A760F0F5C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31" y="1875"/>
              <a:ext cx="3618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pic>
          <p:nvPicPr>
            <p:cNvPr id="4101" name="Picture 5 2">
              <a:extLst>
                <a:ext uri="{FF2B5EF4-FFF2-40B4-BE49-F238E27FC236}">
                  <a16:creationId xmlns:a16="http://schemas.microsoft.com/office/drawing/2014/main" id="{57B93683-04E1-4B9A-B28C-4C107B6CE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1" y="1875"/>
              <a:ext cx="3624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4BE23BA9-0748-450F-987F-E9DDF712B25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7313" y="2881180"/>
            <a:ext cx="4757737" cy="1200150"/>
            <a:chOff x="1655" y="1963"/>
            <a:chExt cx="2997" cy="756"/>
          </a:xfrm>
        </p:grpSpPr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8E980B25-8D07-469F-BB6E-311CC0BDB83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55" y="1963"/>
              <a:ext cx="2997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pic>
          <p:nvPicPr>
            <p:cNvPr id="4105" name="Picture 9">
              <a:extLst>
                <a:ext uri="{FF2B5EF4-FFF2-40B4-BE49-F238E27FC236}">
                  <a16:creationId xmlns:a16="http://schemas.microsoft.com/office/drawing/2014/main" id="{5510B336-B2CA-4F68-AB54-145A3CC89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" y="1963"/>
              <a:ext cx="3003" cy="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2">
            <a:extLst>
              <a:ext uri="{FF2B5EF4-FFF2-40B4-BE49-F238E27FC236}">
                <a16:creationId xmlns:a16="http://schemas.microsoft.com/office/drawing/2014/main" id="{1E36AD54-2B39-44FA-ABD3-09AC73AF40D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14600" y="4091122"/>
            <a:ext cx="5868988" cy="1195388"/>
            <a:chOff x="1584" y="2763"/>
            <a:chExt cx="3697" cy="753"/>
          </a:xfrm>
        </p:grpSpPr>
        <p:sp>
          <p:nvSpPr>
            <p:cNvPr id="21" name="AutoShape 11">
              <a:extLst>
                <a:ext uri="{FF2B5EF4-FFF2-40B4-BE49-F238E27FC236}">
                  <a16:creationId xmlns:a16="http://schemas.microsoft.com/office/drawing/2014/main" id="{E0EC37E2-AF18-44E9-889C-7CDFE5359D9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84" y="2860"/>
              <a:ext cx="3691" cy="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pic>
          <p:nvPicPr>
            <p:cNvPr id="4109" name="Picture 13">
              <a:extLst>
                <a:ext uri="{FF2B5EF4-FFF2-40B4-BE49-F238E27FC236}">
                  <a16:creationId xmlns:a16="http://schemas.microsoft.com/office/drawing/2014/main" id="{C808D1E8-3F8A-442A-BC05-A57F01E9B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2763"/>
              <a:ext cx="3697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Content Placeholder 2 1 1 2">
            <a:extLst>
              <a:ext uri="{FF2B5EF4-FFF2-40B4-BE49-F238E27FC236}">
                <a16:creationId xmlns:a16="http://schemas.microsoft.com/office/drawing/2014/main" id="{C94917DF-9C9C-401A-90AA-B4C69378DC18}"/>
              </a:ext>
            </a:extLst>
          </p:cNvPr>
          <p:cNvSpPr txBox="1">
            <a:spLocks/>
          </p:cNvSpPr>
          <p:nvPr/>
        </p:nvSpPr>
        <p:spPr>
          <a:xfrm>
            <a:off x="706265" y="5286510"/>
            <a:ext cx="10579686" cy="104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Where                       and                                   are sample mean</a:t>
            </a:r>
            <a:br>
              <a:rPr lang="en-US" sz="2800" dirty="0"/>
            </a:br>
            <a:r>
              <a:rPr lang="en-US" sz="2800" dirty="0"/>
              <a:t>and sample variance, respectively.</a:t>
            </a:r>
            <a:endParaRPr lang="es-MX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5C782E-8D61-4F7D-B784-A3EA8B9F012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7" y="5321087"/>
            <a:ext cx="2035740" cy="4289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003CDB-2DCC-47EF-A7B4-870FED5D66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67" y="5333612"/>
            <a:ext cx="3228590" cy="4289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82B404-A8B0-744C-AA46-E7D3741F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EDDD66-6C57-B14C-A9C8-F8DB8B7CA4D6}"/>
                  </a:ext>
                </a:extLst>
              </p:cNvPr>
              <p:cNvSpPr txBox="1"/>
              <p:nvPr/>
            </p:nvSpPr>
            <p:spPr>
              <a:xfrm>
                <a:off x="8551147" y="2477244"/>
                <a:ext cx="3771866" cy="1041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accent1"/>
                    </a:solidFill>
                  </a:rPr>
                  <a:t>Exercise: Show that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EDDD66-6C57-B14C-A9C8-F8DB8B7CA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147" y="2477244"/>
                <a:ext cx="3771866" cy="1041567"/>
              </a:xfrm>
              <a:prstGeom prst="rect">
                <a:avLst/>
              </a:prstGeom>
              <a:blipFill>
                <a:blip r:embed="rId13"/>
                <a:stretch>
                  <a:fillRect l="-14765" t="-62651" b="-1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39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6192-797B-4872-B29F-95D6512E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Likelihood: Gaussian</a:t>
            </a:r>
            <a:endParaRPr lang="es-MX" dirty="0"/>
          </a:p>
        </p:txBody>
      </p:sp>
      <p:sp>
        <p:nvSpPr>
          <p:cNvPr id="4" name="Content Placeholder 2 1 1 1 1">
            <a:extLst>
              <a:ext uri="{FF2B5EF4-FFF2-40B4-BE49-F238E27FC236}">
                <a16:creationId xmlns:a16="http://schemas.microsoft.com/office/drawing/2014/main" id="{E91B22C7-22B9-4F0E-94CC-1C1EEE7F5172}"/>
              </a:ext>
            </a:extLst>
          </p:cNvPr>
          <p:cNvSpPr txBox="1">
            <a:spLocks/>
          </p:cNvSpPr>
          <p:nvPr/>
        </p:nvSpPr>
        <p:spPr>
          <a:xfrm>
            <a:off x="706265" y="821389"/>
            <a:ext cx="10579686" cy="2320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Continuing, write log-likelihood as:</a:t>
            </a:r>
            <a:endParaRPr lang="es-MX" sz="2800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69A19B8-7246-4284-AA4A-DC7626D9B2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43275" y="1505457"/>
            <a:ext cx="5505450" cy="952500"/>
            <a:chOff x="2106" y="1860"/>
            <a:chExt cx="3468" cy="60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597FCCCC-6B28-4DA5-B8CF-667FCE029D4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06" y="1860"/>
              <a:ext cx="346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pic>
          <p:nvPicPr>
            <p:cNvPr id="5125" name="Picture 5">
              <a:extLst>
                <a:ext uri="{FF2B5EF4-FFF2-40B4-BE49-F238E27FC236}">
                  <a16:creationId xmlns:a16="http://schemas.microsoft.com/office/drawing/2014/main" id="{1B130920-07DE-4417-AF8B-09F338C65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" y="1860"/>
              <a:ext cx="3474" cy="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Content Placeholder 2 1 1 1 2">
            <a:extLst>
              <a:ext uri="{FF2B5EF4-FFF2-40B4-BE49-F238E27FC236}">
                <a16:creationId xmlns:a16="http://schemas.microsoft.com/office/drawing/2014/main" id="{36CCC850-8513-4608-B668-BCAE1F21465F}"/>
              </a:ext>
            </a:extLst>
          </p:cNvPr>
          <p:cNvSpPr txBox="1">
            <a:spLocks/>
          </p:cNvSpPr>
          <p:nvPr/>
        </p:nvSpPr>
        <p:spPr>
          <a:xfrm>
            <a:off x="706265" y="2762923"/>
            <a:ext cx="10579686" cy="2320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Solve zero-gradient conditions:</a:t>
            </a:r>
            <a:endParaRPr lang="es-MX" sz="2800" dirty="0"/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C73E08B6-3BCA-4852-A8F2-5FC96D236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5713" y="3384550"/>
            <a:ext cx="4600575" cy="884238"/>
            <a:chOff x="2391" y="2132"/>
            <a:chExt cx="2898" cy="557"/>
          </a:xfrm>
        </p:grpSpPr>
        <p:sp>
          <p:nvSpPr>
            <p:cNvPr id="19" name="AutoShape 7">
              <a:extLst>
                <a:ext uri="{FF2B5EF4-FFF2-40B4-BE49-F238E27FC236}">
                  <a16:creationId xmlns:a16="http://schemas.microsoft.com/office/drawing/2014/main" id="{56871698-20D6-4C07-B34D-BF2B924C15F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91" y="2132"/>
              <a:ext cx="2898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pic>
          <p:nvPicPr>
            <p:cNvPr id="5129" name="Picture 9">
              <a:extLst>
                <a:ext uri="{FF2B5EF4-FFF2-40B4-BE49-F238E27FC236}">
                  <a16:creationId xmlns:a16="http://schemas.microsoft.com/office/drawing/2014/main" id="{7C7A82F3-4A72-428A-BE14-243F45EA4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" y="2132"/>
              <a:ext cx="2904" cy="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Content Placeholder 2 1 1 1 3">
            <a:extLst>
              <a:ext uri="{FF2B5EF4-FFF2-40B4-BE49-F238E27FC236}">
                <a16:creationId xmlns:a16="http://schemas.microsoft.com/office/drawing/2014/main" id="{76B23E38-56C7-410B-9DAF-250AA90276F3}"/>
              </a:ext>
            </a:extLst>
          </p:cNvPr>
          <p:cNvSpPr txBox="1">
            <a:spLocks/>
          </p:cNvSpPr>
          <p:nvPr/>
        </p:nvSpPr>
        <p:spPr>
          <a:xfrm>
            <a:off x="706265" y="4537364"/>
            <a:ext cx="10579686" cy="2320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To obtain maximum likelihood estimates of mean / variance:</a:t>
            </a:r>
            <a:endParaRPr lang="es-MX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C575C-F49D-E94D-A30C-524DF426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9C2B1-EFE4-5DBD-1D30-04AE8244A26C}"/>
                  </a:ext>
                </a:extLst>
              </p:cNvPr>
              <p:cNvSpPr txBox="1"/>
              <p:nvPr/>
            </p:nvSpPr>
            <p:spPr>
              <a:xfrm>
                <a:off x="6419827" y="5148897"/>
                <a:ext cx="3327706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9C2B1-EFE4-5DBD-1D30-04AE8244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27" y="5148897"/>
                <a:ext cx="3327706" cy="1137876"/>
              </a:xfrm>
              <a:prstGeom prst="rect">
                <a:avLst/>
              </a:prstGeom>
              <a:blipFill>
                <a:blip r:embed="rId4"/>
                <a:stretch>
                  <a:fillRect l="-1901" t="-130000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6C2673-BC25-42C0-FD71-9689EF80920D}"/>
                  </a:ext>
                </a:extLst>
              </p:cNvPr>
              <p:cNvSpPr txBox="1"/>
              <p:nvPr/>
            </p:nvSpPr>
            <p:spPr>
              <a:xfrm>
                <a:off x="2129247" y="5083559"/>
                <a:ext cx="2096921" cy="1268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6C2673-BC25-42C0-FD71-9689EF809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247" y="5083559"/>
                <a:ext cx="2096921" cy="1268552"/>
              </a:xfrm>
              <a:prstGeom prst="rect">
                <a:avLst/>
              </a:prstGeom>
              <a:blipFill>
                <a:blip r:embed="rId5"/>
                <a:stretch>
                  <a:fillRect l="-12651" t="-106931" r="-16265" b="-162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8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36CC-BD95-AE4D-8EBB-C004C610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MLE Review: Probability/Density vs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CCE2-0BBA-6F4B-9C0A-035A8EA63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u="sng" dirty="0"/>
              <a:t>probability/density</a:t>
            </a:r>
            <a:r>
              <a:rPr lang="en-US" sz="2800" dirty="0"/>
              <a:t> of data given parameter is mathematically the same object as </a:t>
            </a:r>
            <a:r>
              <a:rPr lang="en-US" sz="2800" b="1" u="sng" dirty="0"/>
              <a:t>likelihood</a:t>
            </a:r>
            <a:r>
              <a:rPr lang="en-US" sz="2800" dirty="0"/>
              <a:t> of a parameter given data</a:t>
            </a:r>
          </a:p>
          <a:p>
            <a:endParaRPr lang="en-US" sz="2800" dirty="0"/>
          </a:p>
          <a:p>
            <a:r>
              <a:rPr lang="en-US" sz="2800" dirty="0"/>
              <a:t>The difference is the </a:t>
            </a:r>
            <a:r>
              <a:rPr lang="en-US" sz="2800" u="sng" dirty="0"/>
              <a:t>point of view</a:t>
            </a:r>
            <a:r>
              <a:rPr lang="en-US" sz="2800" dirty="0"/>
              <a:t>!</a:t>
            </a:r>
          </a:p>
          <a:p>
            <a:pPr lvl="1"/>
            <a:r>
              <a:rPr lang="en-US" sz="2400" dirty="0"/>
              <a:t>From the </a:t>
            </a:r>
            <a:r>
              <a:rPr lang="en-US" sz="2400" i="1" u="sng" dirty="0"/>
              <a:t>probabilistic perspective</a:t>
            </a:r>
            <a:r>
              <a:rPr lang="en-US" sz="2400" dirty="0"/>
              <a:t>, the parameter is fixed and </a:t>
            </a:r>
            <a:r>
              <a:rPr lang="en-US" sz="2400" b="1" u="sng" dirty="0"/>
              <a:t>PMF/PDF</a:t>
            </a:r>
            <a:r>
              <a:rPr lang="en-US" sz="2400" dirty="0"/>
              <a:t> is viewed as a function of the possible data</a:t>
            </a:r>
          </a:p>
          <a:p>
            <a:endParaRPr lang="en-US" sz="2400" dirty="0"/>
          </a:p>
          <a:p>
            <a:pPr lvl="1"/>
            <a:r>
              <a:rPr lang="en-US" sz="2400" dirty="0"/>
              <a:t>From the </a:t>
            </a:r>
            <a:r>
              <a:rPr lang="en-US" sz="2400" i="1" u="sng" dirty="0"/>
              <a:t>statistical perspective</a:t>
            </a:r>
            <a:r>
              <a:rPr lang="en-US" sz="2400" dirty="0"/>
              <a:t>, the data is given (thus fixed) and we view </a:t>
            </a:r>
            <a:r>
              <a:rPr lang="en-US" sz="2400" b="1" u="sng" dirty="0"/>
              <a:t>likelihood</a:t>
            </a:r>
            <a:r>
              <a:rPr lang="en-US" sz="2400" dirty="0"/>
              <a:t> as a function of the parameter.</a:t>
            </a:r>
          </a:p>
          <a:p>
            <a:endParaRPr lang="en-US" sz="2800" dirty="0"/>
          </a:p>
          <a:p>
            <a:r>
              <a:rPr lang="en-US" sz="2800" dirty="0"/>
              <a:t>Statistics is inherently about reverse engineering.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F2DB2-5553-814B-8B22-F0529662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8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50B-7BFD-A94D-9D75-1D31ADFE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1D1B0-89D0-9C4D-93A1-70610C65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812699"/>
            <a:ext cx="11656290" cy="3587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MLE is a very important tool.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Usually, you write a function that computes log likelihood and then you will use existing libraries (e.g., </a:t>
            </a:r>
            <a:r>
              <a:rPr lang="en-US" sz="2800" dirty="0" err="1"/>
              <a:t>cvxpy</a:t>
            </a:r>
            <a:r>
              <a:rPr lang="en-US" sz="2800" dirty="0"/>
              <a:t>) to find the maximizer (next slide)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There are efforts to develop ‘probabilistic programming’ (next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3F279-8A38-0444-846D-AF458F72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60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DE1E-EC62-DCC6-CD15-23A1B31E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CVXPY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C777F-A0C8-7316-EDF5-01B9B968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9360E-F0AA-F8EB-EE20-B7E0272600EF}"/>
              </a:ext>
            </a:extLst>
          </p:cNvPr>
          <p:cNvSpPr txBox="1"/>
          <p:nvPr/>
        </p:nvSpPr>
        <p:spPr>
          <a:xfrm>
            <a:off x="156754" y="892510"/>
            <a:ext cx="5009705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40809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Import packages.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solidFill>
                  <a:srgbClr val="00702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cvxpy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E84B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solidFill>
                  <a:srgbClr val="00702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E84B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40809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Generate data.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16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0805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0805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seed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20805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randn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(m, n)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6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randn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40809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Define and solve the CVXPY problem.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16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sz="16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sum_squares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 </a:t>
            </a:r>
            <a:r>
              <a:rPr lang="en-US" sz="16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6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 </a:t>
            </a:r>
            <a:r>
              <a:rPr lang="en-US" sz="16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(cost))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40809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Print result.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702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07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b="1" dirty="0">
                <a:solidFill>
                  <a:srgbClr val="407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sz="1600" b="1" dirty="0" err="1">
                <a:solidFill>
                  <a:srgbClr val="407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err="1">
                <a:solidFill>
                  <a:srgbClr val="407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600" dirty="0">
                <a:solidFill>
                  <a:srgbClr val="407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optimal value is"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702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07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"The optimal x is"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702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 err="1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600" dirty="0">
                <a:solidFill>
                  <a:srgbClr val="3E43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algn="l"/>
            <a:endParaRPr lang="en-US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6F782D-A20F-F18E-DDA3-7453B611124E}"/>
              </a:ext>
            </a:extLst>
          </p:cNvPr>
          <p:cNvCxnSpPr/>
          <p:nvPr/>
        </p:nvCxnSpPr>
        <p:spPr>
          <a:xfrm flipH="1">
            <a:off x="3904735" y="3583459"/>
            <a:ext cx="2409568" cy="6425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3C645-217E-8F86-9758-3D4237CC11C1}"/>
                  </a:ext>
                </a:extLst>
              </p:cNvPr>
              <p:cNvSpPr txBox="1"/>
              <p:nvPr/>
            </p:nvSpPr>
            <p:spPr>
              <a:xfrm>
                <a:off x="6437870" y="2954612"/>
                <a:ext cx="5754130" cy="132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Cost is not an actual value; it is an object of </a:t>
                </a:r>
                <a:r>
                  <a:rPr lang="en-US" sz="2400" dirty="0" err="1"/>
                  <a:t>cvxpy</a:t>
                </a:r>
                <a:r>
                  <a:rPr lang="en-US" sz="2400" dirty="0"/>
                  <a:t> that encodes the operation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⟨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,⋅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/>
                  <a:t> as a tree.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3C645-217E-8F86-9758-3D4237CC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70" y="2954612"/>
                <a:ext cx="5754130" cy="1320811"/>
              </a:xfrm>
              <a:prstGeom prst="rect">
                <a:avLst/>
              </a:prstGeom>
              <a:blipFill>
                <a:blip r:embed="rId2"/>
                <a:stretch>
                  <a:fillRect l="-8132" t="-3810" r="-2198" b="-6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AEF190-82F8-C1EB-2D81-4456DD2ED274}"/>
              </a:ext>
            </a:extLst>
          </p:cNvPr>
          <p:cNvSpPr txBox="1"/>
          <p:nvPr/>
        </p:nvSpPr>
        <p:spPr>
          <a:xfrm>
            <a:off x="5923005" y="4693661"/>
            <a:ext cx="52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Alternative: </a:t>
            </a:r>
            <a:r>
              <a:rPr lang="en-US" sz="2400" dirty="0" err="1"/>
              <a:t>cp.Maximize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85ECAA-371E-B464-3CDC-934F0EB72B9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451654" y="4677937"/>
            <a:ext cx="2471351" cy="2465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F7636B-A1A1-6EAC-196B-157E0D5A2353}"/>
              </a:ext>
            </a:extLst>
          </p:cNvPr>
          <p:cNvSpPr txBox="1"/>
          <p:nvPr/>
        </p:nvSpPr>
        <p:spPr>
          <a:xfrm>
            <a:off x="5923005" y="5145587"/>
            <a:ext cx="5251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/>
              <a:t>Cvxpy.Problem</a:t>
            </a:r>
            <a:r>
              <a:rPr lang="en-US" sz="2400" dirty="0"/>
              <a:t> has many numerical methods to find the optimal solution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6D1414-151D-E1C6-F087-200A76A82A4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630837" y="4730089"/>
            <a:ext cx="4292168" cy="830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2DF708-90DF-50B9-CE9E-6C1092F96CFC}"/>
              </a:ext>
            </a:extLst>
          </p:cNvPr>
          <p:cNvSpPr txBox="1"/>
          <p:nvPr/>
        </p:nvSpPr>
        <p:spPr>
          <a:xfrm>
            <a:off x="4826525" y="1902521"/>
            <a:ext cx="7365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Not the usual variable, but it is an object specifically designed to work with optimization algorithms.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17CE91-867D-791A-5013-DDA8A3104DFC}"/>
              </a:ext>
            </a:extLst>
          </p:cNvPr>
          <p:cNvCxnSpPr>
            <a:cxnSpLocks/>
          </p:cNvCxnSpPr>
          <p:nvPr/>
        </p:nvCxnSpPr>
        <p:spPr>
          <a:xfrm flipH="1">
            <a:off x="2277761" y="2545237"/>
            <a:ext cx="2409568" cy="1449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2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80CE-A6DC-AF45-93EF-A3B680B8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Julia: </a:t>
            </a:r>
            <a:r>
              <a:rPr lang="en-US" dirty="0" err="1"/>
              <a:t>Turing.jl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4708-A433-BE43-175B-85405136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74792-D2FC-A844-CDF3-9EBA68F9FC2B}"/>
              </a:ext>
            </a:extLst>
          </p:cNvPr>
          <p:cNvSpPr txBox="1"/>
          <p:nvPr/>
        </p:nvSpPr>
        <p:spPr>
          <a:xfrm>
            <a:off x="203887" y="2015217"/>
            <a:ext cx="11479427" cy="4789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B78E7"/>
                </a:solidFill>
                <a:latin typeface="Monaco" pitchFamily="2" charset="77"/>
                <a:ea typeface="Times New Roman" panose="02020603050405020304" pitchFamily="18" charset="0"/>
              </a:rPr>
              <a:t>using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Turing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3B78E7"/>
                </a:solidFill>
                <a:latin typeface="Monaco" pitchFamily="2" charset="77"/>
                <a:ea typeface="Times New Roman" panose="02020603050405020304" pitchFamily="18" charset="0"/>
              </a:rPr>
              <a:t>using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Optim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666666"/>
                </a:solidFill>
                <a:latin typeface="Monaco" pitchFamily="2" charset="77"/>
                <a:ea typeface="Times New Roman" panose="02020603050405020304" pitchFamily="18" charset="0"/>
              </a:rPr>
              <a:t>@model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3B78E7"/>
                </a:solidFill>
                <a:latin typeface="Monaco" pitchFamily="2" charset="77"/>
                <a:ea typeface="Times New Roman" panose="02020603050405020304" pitchFamily="18" charset="0"/>
              </a:rPr>
              <a:t>function</a:t>
            </a:r>
            <a:r>
              <a:rPr lang="en-US" sz="1400" dirty="0">
                <a:solidFill>
                  <a:srgbClr val="C2185B"/>
                </a:solidFill>
                <a:latin typeface="Monaco" pitchFamily="2" charset="77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2185B"/>
                </a:solidFill>
                <a:latin typeface="Monaco" pitchFamily="2" charset="77"/>
                <a:ea typeface="Times New Roman" panose="02020603050405020304" pitchFamily="18" charset="0"/>
              </a:rPr>
              <a:t>gdemo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x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   </a:t>
            </a:r>
            <a:r>
              <a:rPr lang="el-GR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σ²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~ </a:t>
            </a:r>
            <a:r>
              <a:rPr lang="en-US" sz="1400" dirty="0" err="1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InverseGamma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E74C3C"/>
                </a:solidFill>
                <a:latin typeface="Monaco" pitchFamily="2" charset="77"/>
                <a:ea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E74C3C"/>
                </a:solidFill>
                <a:latin typeface="Monaco" pitchFamily="2" charset="77"/>
                <a:ea typeface="Times New Roman" panose="02020603050405020304" pitchFamily="18" charset="0"/>
              </a:rPr>
              <a:t>3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~ 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Normal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E74C3C"/>
                </a:solidFill>
                <a:latin typeface="Monaco" pitchFamily="2" charset="77"/>
                <a:ea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sqrt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(</a:t>
            </a:r>
            <a:r>
              <a:rPr lang="el-GR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σ²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))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3B78E7"/>
                </a:solidFill>
                <a:latin typeface="Monaco" pitchFamily="2" charset="77"/>
                <a:ea typeface="Times New Roman" panose="02020603050405020304" pitchFamily="18" charset="0"/>
              </a:rPr>
              <a:t>for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3B78E7"/>
                </a:solidFill>
                <a:latin typeface="Monaco" pitchFamily="2" charset="77"/>
                <a:ea typeface="Times New Roman" panose="02020603050405020304" pitchFamily="18" charset="0"/>
              </a:rPr>
              <a:t>in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eachindex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x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x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[</a:t>
            </a:r>
            <a:r>
              <a:rPr lang="en-US" sz="1400" dirty="0" err="1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] ~ 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Normal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sqrt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(</a:t>
            </a:r>
            <a:r>
              <a:rPr lang="el-GR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σ²</a:t>
            </a:r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))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37474F"/>
                </a:solidFill>
                <a:latin typeface="Monaco" pitchFamily="2" charset="77"/>
                <a:ea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3B78E7"/>
                </a:solidFill>
                <a:latin typeface="Monaco" pitchFamily="2" charset="77"/>
                <a:ea typeface="Times New Roman" panose="02020603050405020304" pitchFamily="18" charset="0"/>
              </a:rPr>
              <a:t>end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3B78E7"/>
                </a:solidFill>
                <a:latin typeface="Monaco" pitchFamily="2" charset="77"/>
                <a:ea typeface="Times New Roman" panose="02020603050405020304" pitchFamily="18" charset="0"/>
              </a:rPr>
              <a:t>end</a:t>
            </a:r>
          </a:p>
          <a:p>
            <a:pPr algn="l"/>
            <a:endParaRPr lang="en-US" sz="1400" dirty="0"/>
          </a:p>
          <a:p>
            <a:pPr lvl="0" eaLnBrk="0" fontAlgn="t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999999"/>
                </a:solidFill>
                <a:latin typeface="Monaco" pitchFamily="2" charset="77"/>
                <a:ea typeface="Monaco" pitchFamily="2" charset="77"/>
              </a:rPr>
              <a:t># Create some data to pass to the model.</a:t>
            </a:r>
          </a:p>
          <a:p>
            <a:pPr lvl="0" eaLnBrk="0" fontAlgn="t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101010"/>
                </a:solidFill>
                <a:latin typeface="Monaco" pitchFamily="2" charset="77"/>
                <a:ea typeface="Monaco" pitchFamily="2" charset="77"/>
              </a:rPr>
              <a:t>data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</a:rPr>
              <a:t>=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 [</a:t>
            </a:r>
            <a:r>
              <a:rPr lang="en-US" altLang="en-US" sz="1400" dirty="0">
                <a:solidFill>
                  <a:srgbClr val="E74C3C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1.5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E74C3C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2.0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]</a:t>
            </a:r>
          </a:p>
          <a:p>
            <a:pPr lvl="0" eaLnBrk="0" fontAlgn="t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999999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# Instantiate the </a:t>
            </a:r>
            <a:r>
              <a:rPr lang="en-US" altLang="en-US" sz="1400" dirty="0" err="1">
                <a:solidFill>
                  <a:srgbClr val="999999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gdemo</a:t>
            </a:r>
            <a:r>
              <a:rPr lang="en-US" altLang="en-US" sz="1400" dirty="0">
                <a:solidFill>
                  <a:srgbClr val="999999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 model with our data.</a:t>
            </a:r>
          </a:p>
          <a:p>
            <a:pPr lvl="0" eaLnBrk="0" fontAlgn="t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101010"/>
                </a:solidFill>
                <a:latin typeface="Monaco" pitchFamily="2" charset="77"/>
                <a:ea typeface="Monaco" pitchFamily="2" charset="77"/>
              </a:rPr>
              <a:t>model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</a:rPr>
              <a:t>=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101010"/>
                </a:solidFill>
                <a:latin typeface="Monaco" pitchFamily="2" charset="77"/>
                <a:ea typeface="Monaco" pitchFamily="2" charset="77"/>
              </a:rPr>
              <a:t>gdemo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101010"/>
                </a:solidFill>
                <a:latin typeface="Monaco" pitchFamily="2" charset="77"/>
                <a:ea typeface="Monaco" pitchFamily="2" charset="77"/>
              </a:rPr>
              <a:t>data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)</a:t>
            </a:r>
            <a:r>
              <a:rPr lang="en-US" altLang="en-US" sz="1400" dirty="0">
                <a:solidFill>
                  <a:prstClr val="black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lvl="0" eaLnBrk="0" fontAlgn="t" hangingPunct="0">
              <a:spcBef>
                <a:spcPct val="30000"/>
              </a:spcBef>
              <a:spcAft>
                <a:spcPct val="0"/>
              </a:spcAft>
            </a:pPr>
            <a:endParaRPr lang="en-US" altLang="en-US" sz="1400" dirty="0">
              <a:solidFill>
                <a:prstClr val="black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999999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# Generate a MLE estimate.</a:t>
            </a:r>
            <a:endParaRPr lang="en-US" altLang="en-US" sz="1400" dirty="0">
              <a:solidFill>
                <a:prstClr val="black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 eaLnBrk="0" fontAlgn="t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101010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mle_estimate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101010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optimize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101010"/>
                </a:solidFill>
                <a:latin typeface="Monaco" pitchFamily="2" charset="77"/>
                <a:ea typeface="Monaco" pitchFamily="2" charset="77"/>
              </a:rPr>
              <a:t>model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101010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MLE</a:t>
            </a:r>
            <a:r>
              <a:rPr lang="en-US" altLang="en-US" sz="1400" dirty="0">
                <a:solidFill>
                  <a:srgbClr val="37474F"/>
                </a:solidFill>
                <a:latin typeface="Monaco" pitchFamily="2" charset="77"/>
                <a:ea typeface="Monaco" pitchFamily="2" charset="77"/>
                <a:cs typeface="Courier New" panose="02070309020205020404" pitchFamily="49" charset="0"/>
              </a:rPr>
              <a:t>())</a:t>
            </a:r>
            <a:endParaRPr lang="en-US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algn="l"/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67ABC-3827-98E0-219D-35E8F3ED5522}"/>
              </a:ext>
            </a:extLst>
          </p:cNvPr>
          <p:cNvSpPr txBox="1"/>
          <p:nvPr/>
        </p:nvSpPr>
        <p:spPr>
          <a:xfrm>
            <a:off x="6248400" y="2474893"/>
            <a:ext cx="5943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onaco" pitchFamily="2" charset="77"/>
              </a:rPr>
              <a:t>DynamicPPL.Model</a:t>
            </a:r>
            <a:r>
              <a:rPr lang="en-US" sz="1400" dirty="0">
                <a:latin typeface="Monaco" pitchFamily="2" charset="77"/>
              </a:rPr>
              <a:t>{</a:t>
            </a:r>
            <a:r>
              <a:rPr lang="en-US" sz="1400" dirty="0" err="1">
                <a:latin typeface="Monaco" pitchFamily="2" charset="77"/>
              </a:rPr>
              <a:t>typeof</a:t>
            </a:r>
            <a:r>
              <a:rPr lang="en-US" sz="1400" dirty="0">
                <a:latin typeface="Monaco" pitchFamily="2" charset="77"/>
              </a:rPr>
              <a:t>(</a:t>
            </a:r>
            <a:r>
              <a:rPr lang="en-US" sz="1400" dirty="0" err="1">
                <a:latin typeface="Monaco" pitchFamily="2" charset="77"/>
              </a:rPr>
              <a:t>gdemo</a:t>
            </a:r>
            <a:r>
              <a:rPr lang="en-US" sz="1400" dirty="0">
                <a:latin typeface="Monaco" pitchFamily="2" charset="77"/>
              </a:rPr>
              <a:t>), (:x,), (), (), Tuple{Vector{Float64}}, Tuple{}, </a:t>
            </a:r>
            <a:r>
              <a:rPr lang="en-US" sz="1400" dirty="0" err="1">
                <a:latin typeface="Monaco" pitchFamily="2" charset="77"/>
              </a:rPr>
              <a:t>DynamicPPL.DefaultContext</a:t>
            </a:r>
            <a:r>
              <a:rPr lang="en-US" sz="1400" dirty="0">
                <a:latin typeface="Monaco" pitchFamily="2" charset="77"/>
              </a:rPr>
              <a:t>}(</a:t>
            </a:r>
            <a:r>
              <a:rPr lang="en-US" sz="1400" dirty="0" err="1">
                <a:latin typeface="Monaco" pitchFamily="2" charset="77"/>
              </a:rPr>
              <a:t>gdemo</a:t>
            </a:r>
            <a:r>
              <a:rPr lang="en-US" sz="1400" dirty="0">
                <a:latin typeface="Monaco" pitchFamily="2" charset="77"/>
              </a:rPr>
              <a:t>, (x = [1.5, 2.0],), </a:t>
            </a:r>
            <a:r>
              <a:rPr lang="en-US" sz="1400" dirty="0" err="1">
                <a:latin typeface="Monaco" pitchFamily="2" charset="77"/>
              </a:rPr>
              <a:t>NamedTuple</a:t>
            </a:r>
            <a:r>
              <a:rPr lang="en-US" sz="1400" dirty="0">
                <a:latin typeface="Monaco" pitchFamily="2" charset="77"/>
              </a:rPr>
              <a:t>(), </a:t>
            </a:r>
            <a:r>
              <a:rPr lang="en-US" sz="1400" dirty="0" err="1">
                <a:latin typeface="Monaco" pitchFamily="2" charset="77"/>
              </a:rPr>
              <a:t>DynamicPPL.DefaultContext</a:t>
            </a:r>
            <a:r>
              <a:rPr lang="en-US" sz="1400" dirty="0">
                <a:latin typeface="Monaco" pitchFamily="2" charset="77"/>
              </a:rPr>
              <a:t>())</a:t>
            </a:r>
          </a:p>
          <a:p>
            <a:pPr algn="l"/>
            <a:endParaRPr lang="en-US" sz="1400" dirty="0">
              <a:latin typeface="Monaco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C400B-7295-975D-EC0D-A506D2C4EBA2}"/>
              </a:ext>
            </a:extLst>
          </p:cNvPr>
          <p:cNvSpPr txBox="1"/>
          <p:nvPr/>
        </p:nvSpPr>
        <p:spPr>
          <a:xfrm>
            <a:off x="6844389" y="4142879"/>
            <a:ext cx="4751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ModeResult</a:t>
            </a:r>
            <a:r>
              <a:rPr lang="en-US" sz="1600" dirty="0">
                <a:latin typeface="Monaco" pitchFamily="2" charset="77"/>
              </a:rPr>
              <a:t> with maximized </a:t>
            </a:r>
            <a:r>
              <a:rPr lang="en-US" sz="1600" dirty="0" err="1">
                <a:latin typeface="Monaco" pitchFamily="2" charset="77"/>
              </a:rPr>
              <a:t>lp</a:t>
            </a:r>
            <a:r>
              <a:rPr lang="en-US" sz="1600" dirty="0">
                <a:latin typeface="Monaco" pitchFamily="2" charset="77"/>
              </a:rPr>
              <a:t> of -0.07</a:t>
            </a:r>
          </a:p>
          <a:p>
            <a:r>
              <a:rPr lang="en-US" sz="1600" dirty="0">
                <a:latin typeface="Monaco" pitchFamily="2" charset="77"/>
              </a:rPr>
              <a:t>2-element Named Vector{Float64}</a:t>
            </a:r>
          </a:p>
          <a:p>
            <a:r>
              <a:rPr lang="en-US" sz="1600" dirty="0">
                <a:latin typeface="Monaco" pitchFamily="2" charset="77"/>
              </a:rPr>
              <a:t>A   │ </a:t>
            </a:r>
          </a:p>
          <a:p>
            <a:r>
              <a:rPr lang="en-US" sz="1600" dirty="0">
                <a:latin typeface="Monaco" pitchFamily="2" charset="77"/>
              </a:rPr>
              <a:t>────┼───────</a:t>
            </a:r>
          </a:p>
          <a:p>
            <a:r>
              <a:rPr lang="en-US" sz="1600" dirty="0">
                <a:latin typeface="Monaco" pitchFamily="2" charset="77"/>
              </a:rPr>
              <a:t>:</a:t>
            </a:r>
            <a:r>
              <a:rPr lang="el-GR" sz="16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σ²</a:t>
            </a:r>
            <a:r>
              <a:rPr lang="en-US" sz="1600" dirty="0">
                <a:latin typeface="Monaco" pitchFamily="2" charset="77"/>
              </a:rPr>
              <a:t> │ 0.0625</a:t>
            </a:r>
          </a:p>
          <a:p>
            <a:r>
              <a:rPr lang="en-US" sz="1600" dirty="0">
                <a:latin typeface="Monaco" pitchFamily="2" charset="77"/>
              </a:rPr>
              <a:t>:m  │   1.75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EB0F89-2D4C-6889-72EA-F55E443AADB8}"/>
              </a:ext>
            </a:extLst>
          </p:cNvPr>
          <p:cNvCxnSpPr>
            <a:cxnSpLocks/>
          </p:cNvCxnSpPr>
          <p:nvPr/>
        </p:nvCxnSpPr>
        <p:spPr>
          <a:xfrm flipV="1">
            <a:off x="877330" y="3200400"/>
            <a:ext cx="5218670" cy="2353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EC0780-6714-8F37-5C18-B325CC6C8C03}"/>
              </a:ext>
            </a:extLst>
          </p:cNvPr>
          <p:cNvCxnSpPr>
            <a:cxnSpLocks/>
          </p:cNvCxnSpPr>
          <p:nvPr/>
        </p:nvCxnSpPr>
        <p:spPr>
          <a:xfrm flipV="1">
            <a:off x="1556951" y="4287795"/>
            <a:ext cx="5287438" cy="20285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53FA48D-B6F9-5102-13A0-C14E10C6D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24"/>
          <a:stretch/>
        </p:blipFill>
        <p:spPr>
          <a:xfrm>
            <a:off x="131806" y="581891"/>
            <a:ext cx="5753100" cy="12883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CA7266-8867-6967-7767-52834BA4D7FE}"/>
              </a:ext>
            </a:extLst>
          </p:cNvPr>
          <p:cNvSpPr txBox="1"/>
          <p:nvPr/>
        </p:nvSpPr>
        <p:spPr>
          <a:xfrm>
            <a:off x="6844389" y="5857455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onaco" pitchFamily="2" charset="77"/>
              </a:rPr>
              <a:t># to access the value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Monaco" pitchFamily="2" charset="77"/>
              </a:rPr>
              <a:t>mle_estimate.values</a:t>
            </a:r>
            <a:r>
              <a:rPr lang="en-US" sz="1400" dirty="0">
                <a:solidFill>
                  <a:srgbClr val="000000"/>
                </a:solidFill>
                <a:effectLst/>
                <a:latin typeface="Monaco" pitchFamily="2" charset="77"/>
              </a:rPr>
              <a:t>[:</a:t>
            </a:r>
            <a:r>
              <a:rPr lang="el-GR" sz="1400" dirty="0">
                <a:solidFill>
                  <a:srgbClr val="101010"/>
                </a:solidFill>
                <a:latin typeface="Monaco" pitchFamily="2" charset="77"/>
                <a:ea typeface="Times New Roman" panose="02020603050405020304" pitchFamily="18" charset="0"/>
              </a:rPr>
              <a:t>σ²</a:t>
            </a:r>
            <a:r>
              <a:rPr lang="en-US" sz="1400" dirty="0">
                <a:solidFill>
                  <a:srgbClr val="000000"/>
                </a:solidFill>
                <a:effectLst/>
                <a:latin typeface="Monaco" pitchFamily="2" charset="77"/>
              </a:rPr>
              <a:t>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BC439B-9CBD-01BB-0064-2EA3EC148FA8}"/>
              </a:ext>
            </a:extLst>
          </p:cNvPr>
          <p:cNvSpPr txBox="1"/>
          <p:nvPr/>
        </p:nvSpPr>
        <p:spPr>
          <a:xfrm>
            <a:off x="5958016" y="819408"/>
            <a:ext cx="652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aims to do ‘declarative’ programming for probabilistic models, just like SQL in databases!</a:t>
            </a:r>
          </a:p>
        </p:txBody>
      </p:sp>
    </p:spTree>
    <p:extLst>
      <p:ext uri="{BB962C8B-B14F-4D97-AF65-F5344CB8AC3E}">
        <p14:creationId xmlns:p14="http://schemas.microsoft.com/office/powerpoint/2010/main" val="32093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F017-D601-40AE-8F12-17314AB2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and Statistics</a:t>
            </a:r>
            <a:endParaRPr lang="es-MX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97799B36-8C78-44E9-9AAA-AC6C0B4313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46288" y="1912245"/>
            <a:ext cx="8099425" cy="3565525"/>
            <a:chOff x="1289" y="1037"/>
            <a:chExt cx="5102" cy="2246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83B14F19-23FD-42B3-A123-CDC4B4912CF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9" y="1037"/>
              <a:ext cx="5102" cy="2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pic>
          <p:nvPicPr>
            <p:cNvPr id="11269" name="Picture 5">
              <a:extLst>
                <a:ext uri="{FF2B5EF4-FFF2-40B4-BE49-F238E27FC236}">
                  <a16:creationId xmlns:a16="http://schemas.microsoft.com/office/drawing/2014/main" id="{CC531EF5-9D6D-438D-833A-75EF9FDF5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" y="1037"/>
              <a:ext cx="5110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BA0E1A-6324-4106-B8E5-F8811724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014149"/>
            <a:ext cx="11656290" cy="14275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Probability: </a:t>
            </a:r>
            <a:r>
              <a:rPr lang="en-US" sz="2800" b="1" i="1" u="sng" dirty="0"/>
              <a:t>Given a distribution</a:t>
            </a:r>
            <a:r>
              <a:rPr lang="en-US" sz="2800" i="1" dirty="0"/>
              <a:t>, compute probabilities of data/events.</a:t>
            </a:r>
            <a:endParaRPr lang="es-MX" sz="2800" i="1" u="sn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A220B-0FC2-4FF5-8AE6-6DE7B2F816D5}"/>
              </a:ext>
            </a:extLst>
          </p:cNvPr>
          <p:cNvSpPr/>
          <p:nvPr/>
        </p:nvSpPr>
        <p:spPr>
          <a:xfrm>
            <a:off x="4355869" y="4754880"/>
            <a:ext cx="2992582" cy="382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 / Estimation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740477-8163-44B2-A613-6F36B9A1B4FD}"/>
              </a:ext>
            </a:extLst>
          </p:cNvPr>
          <p:cNvSpPr txBox="1">
            <a:spLocks/>
          </p:cNvSpPr>
          <p:nvPr/>
        </p:nvSpPr>
        <p:spPr>
          <a:xfrm>
            <a:off x="274205" y="5662080"/>
            <a:ext cx="11656290" cy="726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Statistics: </a:t>
            </a:r>
            <a:r>
              <a:rPr lang="en-US" sz="2800" b="1" i="1" u="sng" dirty="0"/>
              <a:t>Given data</a:t>
            </a:r>
            <a:r>
              <a:rPr lang="en-US" sz="2800" i="1" dirty="0"/>
              <a:t>, compute/infer the distribution or its properties.</a:t>
            </a:r>
            <a:endParaRPr lang="es-MX" sz="2800" i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9BC3F-1E22-42D0-B8B9-B10426A056D5}"/>
              </a:ext>
            </a:extLst>
          </p:cNvPr>
          <p:cNvSpPr txBox="1"/>
          <p:nvPr/>
        </p:nvSpPr>
        <p:spPr>
          <a:xfrm>
            <a:off x="9028176" y="6437376"/>
            <a:ext cx="3067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 Source: Wasserman, L. 2004 ]</a:t>
            </a:r>
            <a:endParaRPr lang="es-MX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D58D0-F26E-1D4A-A0F7-AE0310D5846F}"/>
              </a:ext>
            </a:extLst>
          </p:cNvPr>
          <p:cNvSpPr txBox="1"/>
          <p:nvPr/>
        </p:nvSpPr>
        <p:spPr>
          <a:xfrm>
            <a:off x="8689262" y="1485054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e.g., data = outcome of coin flip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BC4B073-1878-2B47-BB8A-A8CA9769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F659E3-F540-501E-1ED0-094562AA0DA3}"/>
                  </a:ext>
                </a:extLst>
              </p:cNvPr>
              <p:cNvSpPr txBox="1"/>
              <p:nvPr/>
            </p:nvSpPr>
            <p:spPr>
              <a:xfrm>
                <a:off x="203309" y="1618298"/>
                <a:ext cx="8302786" cy="418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1"/>
                    </a:solidFill>
                  </a:rPr>
                  <a:t>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~ Bernoulli(p=.1), what is the probability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F659E3-F540-501E-1ED0-094562AA0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9" y="1618298"/>
                <a:ext cx="8302786" cy="418704"/>
              </a:xfrm>
              <a:prstGeom prst="rect">
                <a:avLst/>
              </a:prstGeom>
              <a:blipFill>
                <a:blip r:embed="rId4"/>
                <a:stretch>
                  <a:fillRect l="-611" t="-105882" r="-611" b="-16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23C89C-2212-0B45-E0AB-375592EF7B5E}"/>
                  </a:ext>
                </a:extLst>
              </p:cNvPr>
              <p:cNvSpPr txBox="1"/>
              <p:nvPr/>
            </p:nvSpPr>
            <p:spPr>
              <a:xfrm>
                <a:off x="1788610" y="5164881"/>
                <a:ext cx="76992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E.g., We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0,1}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. What is the head probability?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23C89C-2212-0B45-E0AB-375592EF7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10" y="5164881"/>
                <a:ext cx="7699224" cy="400110"/>
              </a:xfrm>
              <a:prstGeom prst="rect">
                <a:avLst/>
              </a:prstGeom>
              <a:blipFill>
                <a:blip r:embed="rId5"/>
                <a:stretch>
                  <a:fillRect l="-824" t="-6061" r="-824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07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8983-6676-4D9E-90DB-021B7AF4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Properties</a:t>
            </a:r>
            <a:endParaRPr lang="es-MX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4ECD12B8-8401-4525-A9AC-BA8FAB052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910998"/>
            <a:ext cx="11656290" cy="732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1) The MLE is a </a:t>
            </a:r>
            <a:r>
              <a:rPr lang="en-US" sz="2800" b="1" dirty="0"/>
              <a:t>consistent </a:t>
            </a:r>
            <a:r>
              <a:rPr lang="en-US" sz="2800" dirty="0"/>
              <a:t>estimator:</a:t>
            </a:r>
            <a:endParaRPr lang="es-MX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D99FA-C18E-4EFC-B13A-A7C5E4F77C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84" y="1485880"/>
            <a:ext cx="2043338" cy="488547"/>
          </a:xfrm>
          <a:prstGeom prst="rect">
            <a:avLst/>
          </a:prstGeom>
        </p:spPr>
      </p:pic>
      <p:sp>
        <p:nvSpPr>
          <p:cNvPr id="6" name="Content Placeholder 2 2">
            <a:extLst>
              <a:ext uri="{FF2B5EF4-FFF2-40B4-BE49-F238E27FC236}">
                <a16:creationId xmlns:a16="http://schemas.microsoft.com/office/drawing/2014/main" id="{87FFBD8A-AA2A-4BC4-97FB-D18CB5B473BC}"/>
              </a:ext>
            </a:extLst>
          </p:cNvPr>
          <p:cNvSpPr txBox="1">
            <a:spLocks/>
          </p:cNvSpPr>
          <p:nvPr/>
        </p:nvSpPr>
        <p:spPr>
          <a:xfrm>
            <a:off x="267855" y="2057517"/>
            <a:ext cx="11656290" cy="732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Roughly, converges to the true value.</a:t>
            </a:r>
            <a:endParaRPr lang="es-MX" sz="2800" dirty="0"/>
          </a:p>
        </p:txBody>
      </p:sp>
      <p:sp>
        <p:nvSpPr>
          <p:cNvPr id="7" name="Content Placeholder 2 3">
            <a:extLst>
              <a:ext uri="{FF2B5EF4-FFF2-40B4-BE49-F238E27FC236}">
                <a16:creationId xmlns:a16="http://schemas.microsoft.com/office/drawing/2014/main" id="{34EA8C5C-B718-4A56-B5C4-15CFAA7D0F1F}"/>
              </a:ext>
            </a:extLst>
          </p:cNvPr>
          <p:cNvSpPr txBox="1">
            <a:spLocks/>
          </p:cNvSpPr>
          <p:nvPr/>
        </p:nvSpPr>
        <p:spPr>
          <a:xfrm>
            <a:off x="267855" y="2726465"/>
            <a:ext cx="11656290" cy="98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2) The MLE is an </a:t>
            </a:r>
            <a:r>
              <a:rPr lang="en-US" sz="2800" b="1" dirty="0"/>
              <a:t>asymptotically efficient</a:t>
            </a:r>
            <a:r>
              <a:rPr lang="en-US" sz="2800" dirty="0"/>
              <a:t>: roughly, has the lowest mean squared error among all consistent estimators. </a:t>
            </a:r>
            <a:endParaRPr lang="es-MX" sz="2800" dirty="0"/>
          </a:p>
        </p:txBody>
      </p:sp>
      <p:sp>
        <p:nvSpPr>
          <p:cNvPr id="8" name="Content Placeholder 2 4">
            <a:extLst>
              <a:ext uri="{FF2B5EF4-FFF2-40B4-BE49-F238E27FC236}">
                <a16:creationId xmlns:a16="http://schemas.microsoft.com/office/drawing/2014/main" id="{C04A4B92-EA1C-48CA-9029-73A59387B6B5}"/>
              </a:ext>
            </a:extLst>
          </p:cNvPr>
          <p:cNvSpPr txBox="1">
            <a:spLocks/>
          </p:cNvSpPr>
          <p:nvPr/>
        </p:nvSpPr>
        <p:spPr>
          <a:xfrm>
            <a:off x="267855" y="3792695"/>
            <a:ext cx="11656290" cy="98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3) The MLE is an </a:t>
            </a:r>
            <a:r>
              <a:rPr lang="en-US" sz="2800" b="1" dirty="0"/>
              <a:t>asymptotically Normal</a:t>
            </a:r>
            <a:r>
              <a:rPr lang="en-US" sz="2800" dirty="0"/>
              <a:t>: roughly, the estimator (which is a </a:t>
            </a:r>
            <a:r>
              <a:rPr lang="en-US" sz="2800" u="sng" dirty="0"/>
              <a:t>random variable</a:t>
            </a:r>
            <a:r>
              <a:rPr lang="en-US" sz="2800" dirty="0"/>
              <a:t>) approaches a Normal distribution (more later).</a:t>
            </a:r>
            <a:endParaRPr lang="es-MX" sz="2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B2822-7CCB-4013-99FD-69022A7F83A1}"/>
              </a:ext>
            </a:extLst>
          </p:cNvPr>
          <p:cNvGrpSpPr/>
          <p:nvPr/>
        </p:nvGrpSpPr>
        <p:grpSpPr>
          <a:xfrm>
            <a:off x="267855" y="4858925"/>
            <a:ext cx="11656290" cy="986280"/>
            <a:chOff x="267855" y="5563286"/>
            <a:chExt cx="11656290" cy="986280"/>
          </a:xfrm>
        </p:grpSpPr>
        <p:sp>
          <p:nvSpPr>
            <p:cNvPr id="9" name="Content Placeholder 2 5">
              <a:extLst>
                <a:ext uri="{FF2B5EF4-FFF2-40B4-BE49-F238E27FC236}">
                  <a16:creationId xmlns:a16="http://schemas.microsoft.com/office/drawing/2014/main" id="{DEF44904-5AE2-4A7D-ABDA-2BF8BDC5FC68}"/>
                </a:ext>
              </a:extLst>
            </p:cNvPr>
            <p:cNvSpPr txBox="1">
              <a:spLocks/>
            </p:cNvSpPr>
            <p:nvPr/>
          </p:nvSpPr>
          <p:spPr>
            <a:xfrm>
              <a:off x="267855" y="5563286"/>
              <a:ext cx="11656290" cy="9862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800" dirty="0"/>
                <a:t>4) The MLE is </a:t>
              </a:r>
              <a:r>
                <a:rPr lang="en-US" sz="2800" b="1" dirty="0"/>
                <a:t>functionally invariant</a:t>
              </a:r>
              <a:r>
                <a:rPr lang="en-US" sz="2800" dirty="0"/>
                <a:t>: if           is the MLE of     then</a:t>
              </a:r>
              <a:br>
                <a:rPr lang="en-US" sz="2800" dirty="0"/>
              </a:br>
              <a:r>
                <a:rPr lang="en-US" sz="2800" dirty="0"/>
                <a:t>             is the MLE of        . </a:t>
              </a:r>
              <a:endParaRPr lang="es-MX" sz="28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B05320-6650-42A9-A461-7554FCD59D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51" y="5613605"/>
              <a:ext cx="772471" cy="3414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3539-DA16-4E36-AC01-EA2BC283D24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4538" y="5688347"/>
              <a:ext cx="147239" cy="253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6839FC-C27E-4B7E-AC03-2BA6513C42F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55" y="5966330"/>
              <a:ext cx="1231259" cy="4267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E6974D1-CB9D-46CE-803B-9E4D4FEE417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720" y="6038883"/>
              <a:ext cx="593224" cy="35422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C8169-9A56-9B4C-9215-6AD0BA1D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1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8AA1-C345-4B93-81A7-0AC5D884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 of the Sample Mean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 1 1 1 1 1">
                <a:extLst>
                  <a:ext uri="{FF2B5EF4-FFF2-40B4-BE49-F238E27FC236}">
                    <a16:creationId xmlns:a16="http://schemas.microsoft.com/office/drawing/2014/main" id="{9C382B21-1461-4101-8C38-FB8D077B4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961" y="909605"/>
                <a:ext cx="11414078" cy="700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800" i="1" dirty="0"/>
                  <a:t>Recall: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i="1" dirty="0"/>
                  <a:t> is a RV (Random Variable).</a:t>
                </a:r>
                <a:endParaRPr lang="es-MX" sz="2800" i="1" dirty="0"/>
              </a:p>
            </p:txBody>
          </p:sp>
        </mc:Choice>
        <mc:Fallback xmlns="">
          <p:sp>
            <p:nvSpPr>
              <p:cNvPr id="4" name="Content Placeholder 2 1 1 1 1 1">
                <a:extLst>
                  <a:ext uri="{FF2B5EF4-FFF2-40B4-BE49-F238E27FC236}">
                    <a16:creationId xmlns:a16="http://schemas.microsoft.com/office/drawing/2014/main" id="{9C382B21-1461-4101-8C38-FB8D077B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61" y="909605"/>
                <a:ext cx="11414078" cy="700939"/>
              </a:xfrm>
              <a:prstGeom prst="rect">
                <a:avLst/>
              </a:prstGeom>
              <a:blipFill>
                <a:blip r:embed="rId10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B5DE93E-7CE6-4EAE-AE7E-02439FAC9A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20" y="1521718"/>
            <a:ext cx="3999119" cy="2159524"/>
          </a:xfrm>
          <a:prstGeom prst="rect">
            <a:avLst/>
          </a:prstGeom>
        </p:spPr>
      </p:pic>
      <p:sp>
        <p:nvSpPr>
          <p:cNvPr id="9" name="Content Placeholder 2 1 1 1 2 1">
            <a:extLst>
              <a:ext uri="{FF2B5EF4-FFF2-40B4-BE49-F238E27FC236}">
                <a16:creationId xmlns:a16="http://schemas.microsoft.com/office/drawing/2014/main" id="{B06C14BD-01B3-4F74-88D1-D3967EEB559A}"/>
              </a:ext>
            </a:extLst>
          </p:cNvPr>
          <p:cNvSpPr txBox="1">
            <a:spLocks/>
          </p:cNvSpPr>
          <p:nvPr/>
        </p:nvSpPr>
        <p:spPr>
          <a:xfrm>
            <a:off x="388961" y="1514021"/>
            <a:ext cx="6847353" cy="246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Example </a:t>
            </a:r>
            <a:r>
              <a:rPr lang="en-US" sz="2800" dirty="0"/>
              <a:t>Let                          </a:t>
            </a:r>
            <a:br>
              <a:rPr lang="en-US" sz="2800" dirty="0"/>
            </a:br>
            <a:r>
              <a:rPr lang="en-US" sz="2800" dirty="0"/>
              <a:t>and estimate    be the </a:t>
            </a:r>
            <a:r>
              <a:rPr lang="en-US" sz="2800" i="1" dirty="0"/>
              <a:t>sample mean</a:t>
            </a:r>
            <a:r>
              <a:rPr lang="en-US" sz="2800" dirty="0"/>
              <a:t>,</a:t>
            </a:r>
            <a:endParaRPr lang="es-MX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B0ABF-F9D7-456E-876F-7085C87F0E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80" y="1484093"/>
            <a:ext cx="4137626" cy="460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355D4-6256-459D-BB59-DBDC720CBA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46" y="2000015"/>
            <a:ext cx="185649" cy="3136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89295E-EBA8-4773-8738-A93EC4BA65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002" y="2601480"/>
            <a:ext cx="1988792" cy="42464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DD0CB37-33A1-4A62-B5C0-5DC62426AA38}"/>
              </a:ext>
            </a:extLst>
          </p:cNvPr>
          <p:cNvGrpSpPr/>
          <p:nvPr/>
        </p:nvGrpSpPr>
        <p:grpSpPr>
          <a:xfrm>
            <a:off x="388961" y="3192317"/>
            <a:ext cx="8214712" cy="700257"/>
            <a:chOff x="388961" y="3365294"/>
            <a:chExt cx="8214712" cy="700257"/>
          </a:xfrm>
        </p:grpSpPr>
        <p:sp>
          <p:nvSpPr>
            <p:cNvPr id="19" name="Content Placeholder 2 1 1 1 2 2 1">
              <a:extLst>
                <a:ext uri="{FF2B5EF4-FFF2-40B4-BE49-F238E27FC236}">
                  <a16:creationId xmlns:a16="http://schemas.microsoft.com/office/drawing/2014/main" id="{854F4169-F0E6-404C-A2FB-590201DA8BF2}"/>
                </a:ext>
              </a:extLst>
            </p:cNvPr>
            <p:cNvSpPr txBox="1">
              <a:spLocks/>
            </p:cNvSpPr>
            <p:nvPr/>
          </p:nvSpPr>
          <p:spPr>
            <a:xfrm>
              <a:off x="388961" y="3365294"/>
              <a:ext cx="8214712" cy="700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800" b="1" dirty="0"/>
                <a:t>Question</a:t>
              </a:r>
              <a:r>
                <a:rPr lang="en-US" sz="2800" dirty="0"/>
                <a:t> What is the expected value of   ?   </a:t>
              </a:r>
              <a:endParaRPr lang="es-MX" sz="2800" b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23AD04-921E-45C9-B793-E8A58716FC2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229" y="3447459"/>
              <a:ext cx="185649" cy="31368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505685E-2AB5-4EC5-80FB-DB7D214A34C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27" y="4189144"/>
            <a:ext cx="3252060" cy="9072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3F1F6FC-602A-4DD7-823E-22C1C35DEE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34" y="4305180"/>
            <a:ext cx="2026593" cy="768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979575-B404-4F83-932B-80DABC830E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456" y="4305180"/>
            <a:ext cx="1690046" cy="616392"/>
          </a:xfrm>
          <a:prstGeom prst="rect">
            <a:avLst/>
          </a:prstGeom>
        </p:spPr>
      </p:pic>
      <p:sp>
        <p:nvSpPr>
          <p:cNvPr id="41" name="Content Placeholder 2 1 1 1 2 2 2">
            <a:extLst>
              <a:ext uri="{FF2B5EF4-FFF2-40B4-BE49-F238E27FC236}">
                <a16:creationId xmlns:a16="http://schemas.microsoft.com/office/drawing/2014/main" id="{59668AB5-27F7-497B-A1F5-DEE4A28D0BEE}"/>
              </a:ext>
            </a:extLst>
          </p:cNvPr>
          <p:cNvSpPr txBox="1">
            <a:spLocks/>
          </p:cNvSpPr>
          <p:nvPr/>
        </p:nvSpPr>
        <p:spPr>
          <a:xfrm>
            <a:off x="1457932" y="5291727"/>
            <a:ext cx="4928414" cy="46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(a) Linearity of Expectation Operator</a:t>
            </a:r>
            <a:endParaRPr lang="es-MX" sz="2000" dirty="0"/>
          </a:p>
        </p:txBody>
      </p:sp>
      <p:sp>
        <p:nvSpPr>
          <p:cNvPr id="42" name="Content Placeholder 2 1 1 1 2 2 3">
            <a:extLst>
              <a:ext uri="{FF2B5EF4-FFF2-40B4-BE49-F238E27FC236}">
                <a16:creationId xmlns:a16="http://schemas.microsoft.com/office/drawing/2014/main" id="{C83D4B84-D901-4575-81D6-5665EEF56AAA}"/>
              </a:ext>
            </a:extLst>
          </p:cNvPr>
          <p:cNvSpPr txBox="1">
            <a:spLocks/>
          </p:cNvSpPr>
          <p:nvPr/>
        </p:nvSpPr>
        <p:spPr>
          <a:xfrm>
            <a:off x="7128194" y="5291727"/>
            <a:ext cx="3605874" cy="46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(b) Mean of Bernoulli RV = p</a:t>
            </a:r>
            <a:endParaRPr lang="es-MX" sz="20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D52D4C1-AE9D-40C8-B980-127EDF107692}"/>
              </a:ext>
            </a:extLst>
          </p:cNvPr>
          <p:cNvGrpSpPr/>
          <p:nvPr/>
        </p:nvGrpSpPr>
        <p:grpSpPr>
          <a:xfrm>
            <a:off x="439285" y="5852181"/>
            <a:ext cx="11414078" cy="555849"/>
            <a:chOff x="388961" y="6225087"/>
            <a:chExt cx="11414078" cy="555849"/>
          </a:xfrm>
        </p:grpSpPr>
        <p:sp>
          <p:nvSpPr>
            <p:cNvPr id="45" name="Content Placeholder 2 1 1 1 1 2">
              <a:extLst>
                <a:ext uri="{FF2B5EF4-FFF2-40B4-BE49-F238E27FC236}">
                  <a16:creationId xmlns:a16="http://schemas.microsoft.com/office/drawing/2014/main" id="{950EB3FF-A9DE-43D2-99B6-C56D8A4D8D72}"/>
                </a:ext>
              </a:extLst>
            </p:cNvPr>
            <p:cNvSpPr txBox="1">
              <a:spLocks/>
            </p:cNvSpPr>
            <p:nvPr/>
          </p:nvSpPr>
          <p:spPr>
            <a:xfrm>
              <a:off x="388961" y="6225087"/>
              <a:ext cx="11414078" cy="5558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800" b="1" i="1" dirty="0"/>
                <a:t>Conclusion</a:t>
              </a:r>
              <a:r>
                <a:rPr lang="en-US" sz="2800" i="1" dirty="0"/>
                <a:t> On average            (it is </a:t>
              </a:r>
              <a:r>
                <a:rPr lang="en-US" sz="2800" i="1" dirty="0">
                  <a:solidFill>
                    <a:schemeClr val="accent2"/>
                  </a:solidFill>
                </a:rPr>
                <a:t>unbiased</a:t>
              </a:r>
              <a:r>
                <a:rPr lang="en-US" sz="2800" i="1" dirty="0"/>
                <a:t>)</a:t>
              </a:r>
              <a:endParaRPr lang="es-MX" sz="2800" i="1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BFB5994-4E1C-4F49-BD37-787957308F6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059" y="6301792"/>
              <a:ext cx="834353" cy="313683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C9414-A52F-CC46-9880-2DDCE0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95C27-76B7-6A5A-36EC-34E1AEED352F}"/>
                  </a:ext>
                </a:extLst>
              </p:cNvPr>
              <p:cNvSpPr txBox="1"/>
              <p:nvPr/>
            </p:nvSpPr>
            <p:spPr>
              <a:xfrm>
                <a:off x="467020" y="3597100"/>
                <a:ext cx="3809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chemeClr val="accent1"/>
                    </a:solidFill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≔(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,….,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95C27-76B7-6A5A-36EC-34E1AEED3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20" y="3597100"/>
                <a:ext cx="3809376" cy="461665"/>
              </a:xfrm>
              <a:prstGeom prst="rect">
                <a:avLst/>
              </a:prstGeom>
              <a:blipFill>
                <a:blip r:embed="rId19"/>
                <a:stretch>
                  <a:fillRect l="-2326" t="-10811" r="-332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69E716-AC96-FEDD-F193-25C8DE0996BE}"/>
                  </a:ext>
                </a:extLst>
              </p:cNvPr>
              <p:cNvSpPr txBox="1"/>
              <p:nvPr/>
            </p:nvSpPr>
            <p:spPr>
              <a:xfrm>
                <a:off x="10570813" y="1521718"/>
                <a:ext cx="1509195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69E716-AC96-FEDD-F193-25C8DE099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813" y="1521718"/>
                <a:ext cx="1509195" cy="645048"/>
              </a:xfrm>
              <a:prstGeom prst="rect">
                <a:avLst/>
              </a:prstGeom>
              <a:blipFill>
                <a:blip r:embed="rId2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C589-0106-47EE-8BAF-C9EA52E4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of the Sample Mean</a:t>
            </a:r>
            <a:endParaRPr lang="es-MX" dirty="0"/>
          </a:p>
        </p:txBody>
      </p:sp>
      <p:sp>
        <p:nvSpPr>
          <p:cNvPr id="5" name="Content Placeholder 2 1 1 1 2 1 1">
            <a:extLst>
              <a:ext uri="{FF2B5EF4-FFF2-40B4-BE49-F238E27FC236}">
                <a16:creationId xmlns:a16="http://schemas.microsoft.com/office/drawing/2014/main" id="{7B5874FB-8A55-4FF7-859B-A66558C6B90E}"/>
              </a:ext>
            </a:extLst>
          </p:cNvPr>
          <p:cNvSpPr txBox="1">
            <a:spLocks/>
          </p:cNvSpPr>
          <p:nvPr/>
        </p:nvSpPr>
        <p:spPr>
          <a:xfrm>
            <a:off x="388961" y="962969"/>
            <a:ext cx="11193439" cy="246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Example </a:t>
            </a:r>
            <a:r>
              <a:rPr lang="en-US" sz="2800" dirty="0"/>
              <a:t>Let                                             and estimate    be the </a:t>
            </a:r>
            <a:r>
              <a:rPr lang="en-US" sz="2800" i="1" dirty="0"/>
              <a:t>sample mean.  </a:t>
            </a:r>
            <a:r>
              <a:rPr lang="en-US" sz="2800" dirty="0"/>
              <a:t>Calculate the variance of    : </a:t>
            </a:r>
            <a:endParaRPr lang="es-MX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AD9DB-6F41-4334-8DC8-B5CE75D976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80" y="933041"/>
            <a:ext cx="4137626" cy="460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328702-05FC-4D80-95AB-E00FEF23EB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301" y="1061230"/>
            <a:ext cx="185649" cy="313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E91FD3-77A0-481C-AD4B-DF394C3955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76" y="1442230"/>
            <a:ext cx="185649" cy="313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7BA8F-A7CF-453A-89E4-FA84BB84B8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30" y="1956887"/>
            <a:ext cx="3588606" cy="9072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D5C08C-2F48-4B02-9E9E-6EF6160E5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50" y="1956887"/>
            <a:ext cx="2717978" cy="9072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2EED90-13B4-4D78-9DBB-E43000767C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670" y="2095895"/>
            <a:ext cx="2540559" cy="768203"/>
          </a:xfrm>
          <a:prstGeom prst="rect">
            <a:avLst/>
          </a:prstGeom>
        </p:spPr>
      </p:pic>
      <p:sp>
        <p:nvSpPr>
          <p:cNvPr id="27" name="Content Placeholder 2 1 1 1 2 2 3 1">
            <a:extLst>
              <a:ext uri="{FF2B5EF4-FFF2-40B4-BE49-F238E27FC236}">
                <a16:creationId xmlns:a16="http://schemas.microsoft.com/office/drawing/2014/main" id="{4BCDA9CB-83C5-4260-9A80-3FC1A5411F69}"/>
              </a:ext>
            </a:extLst>
          </p:cNvPr>
          <p:cNvSpPr txBox="1">
            <a:spLocks/>
          </p:cNvSpPr>
          <p:nvPr/>
        </p:nvSpPr>
        <p:spPr>
          <a:xfrm>
            <a:off x="4553736" y="4032765"/>
            <a:ext cx="2529364" cy="46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(b) Independent RVs</a:t>
            </a:r>
            <a:endParaRPr lang="es-MX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31EF61-F636-4A7E-BDD9-6B29A4847ADE}"/>
              </a:ext>
            </a:extLst>
          </p:cNvPr>
          <p:cNvGrpSpPr/>
          <p:nvPr/>
        </p:nvGrpSpPr>
        <p:grpSpPr>
          <a:xfrm>
            <a:off x="1013300" y="4032765"/>
            <a:ext cx="3124036" cy="467819"/>
            <a:chOff x="1457932" y="3458928"/>
            <a:chExt cx="3124036" cy="467819"/>
          </a:xfrm>
        </p:grpSpPr>
        <p:sp>
          <p:nvSpPr>
            <p:cNvPr id="26" name="Content Placeholder 2 1 1 1 2 2 2">
              <a:extLst>
                <a:ext uri="{FF2B5EF4-FFF2-40B4-BE49-F238E27FC236}">
                  <a16:creationId xmlns:a16="http://schemas.microsoft.com/office/drawing/2014/main" id="{77A99551-1CEC-4BC5-8350-2C1FE8B56960}"/>
                </a:ext>
              </a:extLst>
            </p:cNvPr>
            <p:cNvSpPr txBox="1">
              <a:spLocks/>
            </p:cNvSpPr>
            <p:nvPr/>
          </p:nvSpPr>
          <p:spPr>
            <a:xfrm>
              <a:off x="1457932" y="3458928"/>
              <a:ext cx="3124036" cy="46781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/>
                <a:t>(a) </a:t>
              </a:r>
              <a:endParaRPr lang="es-MX" sz="20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20FF738-3D87-457E-8CE3-026F2736E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421" y="3553870"/>
              <a:ext cx="2406732" cy="272834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B860A1C-4913-496D-A84B-395961ECDDB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21" y="3110102"/>
            <a:ext cx="6054174" cy="768203"/>
          </a:xfrm>
          <a:prstGeom prst="rect">
            <a:avLst/>
          </a:prstGeom>
        </p:spPr>
      </p:pic>
      <p:sp>
        <p:nvSpPr>
          <p:cNvPr id="35" name="Content Placeholder 2 1 1 1 2 2 3 2">
            <a:extLst>
              <a:ext uri="{FF2B5EF4-FFF2-40B4-BE49-F238E27FC236}">
                <a16:creationId xmlns:a16="http://schemas.microsoft.com/office/drawing/2014/main" id="{81242120-BD74-4C78-B058-4F0C3C777084}"/>
              </a:ext>
            </a:extLst>
          </p:cNvPr>
          <p:cNvSpPr txBox="1">
            <a:spLocks/>
          </p:cNvSpPr>
          <p:nvPr/>
        </p:nvSpPr>
        <p:spPr>
          <a:xfrm>
            <a:off x="7499501" y="4032765"/>
            <a:ext cx="3707361" cy="467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(c) Var(X) = p(1-p) for Bernoulli</a:t>
            </a:r>
            <a:endParaRPr lang="es-MX" sz="2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D79ACE-F31A-41B5-87AD-30BF8DDE6D70}"/>
              </a:ext>
            </a:extLst>
          </p:cNvPr>
          <p:cNvGrpSpPr/>
          <p:nvPr/>
        </p:nvGrpSpPr>
        <p:grpSpPr>
          <a:xfrm>
            <a:off x="14825" y="4629346"/>
            <a:ext cx="11193439" cy="562791"/>
            <a:chOff x="388961" y="5266848"/>
            <a:chExt cx="11193439" cy="562791"/>
          </a:xfrm>
        </p:grpSpPr>
        <p:sp>
          <p:nvSpPr>
            <p:cNvPr id="36" name="Content Placeholder 2 1 1 1 2 1 2">
              <a:extLst>
                <a:ext uri="{FF2B5EF4-FFF2-40B4-BE49-F238E27FC236}">
                  <a16:creationId xmlns:a16="http://schemas.microsoft.com/office/drawing/2014/main" id="{61595041-762C-4B37-B3D2-8117BE172C63}"/>
                </a:ext>
              </a:extLst>
            </p:cNvPr>
            <p:cNvSpPr txBox="1">
              <a:spLocks/>
            </p:cNvSpPr>
            <p:nvPr/>
          </p:nvSpPr>
          <p:spPr>
            <a:xfrm>
              <a:off x="388961" y="5266848"/>
              <a:ext cx="11193439" cy="5627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800" b="1" dirty="0"/>
                <a:t>In General</a:t>
              </a:r>
              <a:r>
                <a:rPr lang="en-US" sz="2800" dirty="0"/>
                <a:t> Variance of sample mean     for RV with variance   ,  </a:t>
              </a:r>
              <a:endParaRPr lang="es-MX" sz="24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FF759C-95D8-4709-8BA1-861B66521A6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276" y="5317557"/>
              <a:ext cx="292344" cy="29874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681429E-84B9-485E-973A-5443EF780D7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3" y="5317557"/>
              <a:ext cx="326486" cy="296612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40F974F-0231-4E43-B869-922099F63B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98" y="5192137"/>
            <a:ext cx="2121092" cy="7767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7DC6698-6843-44D1-AA53-F4EAE3BF29CC}"/>
              </a:ext>
            </a:extLst>
          </p:cNvPr>
          <p:cNvSpPr txBox="1"/>
          <p:nvPr/>
        </p:nvSpPr>
        <p:spPr>
          <a:xfrm>
            <a:off x="7850803" y="5257341"/>
            <a:ext cx="2736647" cy="646331"/>
          </a:xfrm>
          <a:prstGeom prst="rect">
            <a:avLst/>
          </a:prstGeom>
          <a:noFill/>
          <a:ln w="38100">
            <a:solidFill>
              <a:srgbClr val="B9CDE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Decreases linearly with</a:t>
            </a:r>
            <a:br>
              <a:rPr lang="en-US" b="1" dirty="0"/>
            </a:br>
            <a:r>
              <a:rPr lang="en-US" b="1" dirty="0"/>
              <a:t>number of samples N</a:t>
            </a:r>
            <a:endParaRPr lang="es-MX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83982E-6364-4DC9-96B7-13E9A86C07D0}"/>
                  </a:ext>
                </a:extLst>
              </p:cNvPr>
              <p:cNvSpPr txBox="1"/>
              <p:nvPr/>
            </p:nvSpPr>
            <p:spPr>
              <a:xfrm>
                <a:off x="505253" y="5257341"/>
                <a:ext cx="2762295" cy="672428"/>
              </a:xfrm>
              <a:prstGeom prst="rect">
                <a:avLst/>
              </a:prstGeom>
              <a:noFill/>
              <a:ln w="38100">
                <a:solidFill>
                  <a:srgbClr val="B9CDE5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STDEV of sample mean</a:t>
                </a:r>
              </a:p>
              <a:p>
                <a:pPr algn="ctr"/>
                <a:r>
                  <a:rPr lang="en-US" b="1" dirty="0"/>
                  <a:t>decreases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   </a:t>
                </a:r>
                <a:endParaRPr lang="es-MX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83982E-6364-4DC9-96B7-13E9A86C0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3" y="5257341"/>
                <a:ext cx="2762295" cy="672428"/>
              </a:xfrm>
              <a:prstGeom prst="rect">
                <a:avLst/>
              </a:prstGeom>
              <a:blipFill>
                <a:blip r:embed="rId24"/>
                <a:stretch>
                  <a:fillRect l="-905" t="-1754" r="-905" b="-8772"/>
                </a:stretch>
              </a:blipFill>
              <a:ln w="38100">
                <a:solidFill>
                  <a:srgbClr val="B9CDE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42E1B-4ED1-D340-BA44-07DACF77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8E42C-4D95-BA4B-9C2F-A044279799D1}"/>
              </a:ext>
            </a:extLst>
          </p:cNvPr>
          <p:cNvSpPr txBox="1"/>
          <p:nvPr/>
        </p:nvSpPr>
        <p:spPr>
          <a:xfrm>
            <a:off x="9907618" y="1525080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quiz candidate</a:t>
            </a:r>
          </a:p>
        </p:txBody>
      </p:sp>
    </p:spTree>
    <p:extLst>
      <p:ext uri="{BB962C8B-B14F-4D97-AF65-F5344CB8AC3E}">
        <p14:creationId xmlns:p14="http://schemas.microsoft.com/office/powerpoint/2010/main" val="100096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A42C-E5F1-446A-B968-74A36D37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Unbiasedness of the Sample Variance?</a:t>
            </a:r>
            <a:endParaRPr lang="es-MX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17A3A29-1B8C-44D4-BC66-12D15FE3B90A}"/>
              </a:ext>
            </a:extLst>
          </p:cNvPr>
          <p:cNvGrpSpPr/>
          <p:nvPr/>
        </p:nvGrpSpPr>
        <p:grpSpPr>
          <a:xfrm>
            <a:off x="356839" y="1639673"/>
            <a:ext cx="11100262" cy="1410392"/>
            <a:chOff x="545869" y="2208241"/>
            <a:chExt cx="11100262" cy="1410392"/>
          </a:xfrm>
        </p:grpSpPr>
        <p:sp>
          <p:nvSpPr>
            <p:cNvPr id="12" name="Content Placeholder 2 2 1">
              <a:extLst>
                <a:ext uri="{FF2B5EF4-FFF2-40B4-BE49-F238E27FC236}">
                  <a16:creationId xmlns:a16="http://schemas.microsoft.com/office/drawing/2014/main" id="{4A65B7BF-01B4-4588-B933-15EB7857C929}"/>
                </a:ext>
              </a:extLst>
            </p:cNvPr>
            <p:cNvSpPr txBox="1">
              <a:spLocks/>
            </p:cNvSpPr>
            <p:nvPr/>
          </p:nvSpPr>
          <p:spPr>
            <a:xfrm>
              <a:off x="545869" y="2208241"/>
              <a:ext cx="11100262" cy="1410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dirty="0"/>
                <a:t>Ex. </a:t>
              </a:r>
              <a:r>
                <a:rPr lang="en-US" sz="2400" dirty="0"/>
                <a:t>Let                     be drawn (</a:t>
              </a:r>
              <a:r>
                <a:rPr lang="en-US" sz="2400" dirty="0" err="1"/>
                <a:t>iid</a:t>
              </a:r>
              <a:r>
                <a:rPr lang="en-US" sz="2400" dirty="0"/>
                <a:t>) from any distribution with                        and,</a:t>
              </a:r>
              <a:endParaRPr lang="es-MX" sz="2400" b="1" dirty="0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BA0C8CE-EBDE-4D65-80EA-442EC5B4E2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731" y="2311227"/>
              <a:ext cx="1510800" cy="26521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FAE71FE-4C91-493B-BB0B-1831F044B19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3812" y="2271819"/>
              <a:ext cx="1752235" cy="327401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DBA4EE9-81AD-4287-94BD-AFF6B6EB52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98" y="1996976"/>
            <a:ext cx="2803942" cy="768203"/>
          </a:xfrm>
          <a:prstGeom prst="rect">
            <a:avLst/>
          </a:prstGeom>
        </p:spPr>
      </p:pic>
      <p:sp>
        <p:nvSpPr>
          <p:cNvPr id="29" name="Content Placeholder 2 2 2 1">
            <a:extLst>
              <a:ext uri="{FF2B5EF4-FFF2-40B4-BE49-F238E27FC236}">
                <a16:creationId xmlns:a16="http://schemas.microsoft.com/office/drawing/2014/main" id="{E0CCDDA2-86E4-4E4B-8DA0-29BA8DDB698D}"/>
              </a:ext>
            </a:extLst>
          </p:cNvPr>
          <p:cNvSpPr txBox="1">
            <a:spLocks/>
          </p:cNvSpPr>
          <p:nvPr/>
        </p:nvSpPr>
        <p:spPr>
          <a:xfrm>
            <a:off x="356839" y="3086080"/>
            <a:ext cx="11100262" cy="141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Then the sample variance is a </a:t>
            </a:r>
            <a:r>
              <a:rPr lang="en-US" sz="2400" b="1" dirty="0"/>
              <a:t>biased estimator</a:t>
            </a:r>
            <a:r>
              <a:rPr lang="en-US" sz="2400" dirty="0"/>
              <a:t>,</a:t>
            </a:r>
            <a:endParaRPr lang="es-MX" sz="2400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7E7724C-70B4-4F8D-BCDC-39AD5FFEBF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32" y="3744890"/>
            <a:ext cx="7709469" cy="771861"/>
          </a:xfrm>
          <a:prstGeom prst="rect">
            <a:avLst/>
          </a:prstGeom>
        </p:spPr>
      </p:pic>
      <p:sp>
        <p:nvSpPr>
          <p:cNvPr id="63" name="Content Placeholder 2 2 2 2">
            <a:extLst>
              <a:ext uri="{FF2B5EF4-FFF2-40B4-BE49-F238E27FC236}">
                <a16:creationId xmlns:a16="http://schemas.microsoft.com/office/drawing/2014/main" id="{12D18012-BFA8-4423-9F5D-D9368B0B4D5C}"/>
              </a:ext>
            </a:extLst>
          </p:cNvPr>
          <p:cNvSpPr txBox="1">
            <a:spLocks/>
          </p:cNvSpPr>
          <p:nvPr/>
        </p:nvSpPr>
        <p:spPr>
          <a:xfrm>
            <a:off x="-1035987" y="4656720"/>
            <a:ext cx="11100262" cy="141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Correcting bias yields unbiased variance estimator:</a:t>
            </a:r>
            <a:endParaRPr lang="es-MX" sz="2400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88A44C0F-ECD4-48E8-A788-1C5D6AD955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88" y="5218327"/>
            <a:ext cx="4766516" cy="77186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B656D21-D1F4-40EC-8B3A-12A6B271B9D2}"/>
              </a:ext>
            </a:extLst>
          </p:cNvPr>
          <p:cNvSpPr txBox="1"/>
          <p:nvPr/>
        </p:nvSpPr>
        <p:spPr>
          <a:xfrm>
            <a:off x="9205149" y="2620867"/>
            <a:ext cx="2454518" cy="646331"/>
          </a:xfrm>
          <a:prstGeom prst="rect">
            <a:avLst/>
          </a:prstGeom>
          <a:noFill/>
          <a:ln w="38100">
            <a:solidFill>
              <a:srgbClr val="B9CDE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of bias:</a:t>
            </a:r>
            <a:br>
              <a:rPr lang="en-US" dirty="0"/>
            </a:br>
            <a:r>
              <a:rPr lang="en-US" dirty="0"/>
              <a:t>plug-in mean estimate</a:t>
            </a:r>
            <a:endParaRPr lang="es-MX" dirty="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25376CA-C83E-4210-A67F-1B777EAD7D7E}"/>
              </a:ext>
            </a:extLst>
          </p:cNvPr>
          <p:cNvCxnSpPr>
            <a:cxnSpLocks/>
            <a:stCxn id="87" idx="1"/>
          </p:cNvCxnSpPr>
          <p:nvPr/>
        </p:nvCxnSpPr>
        <p:spPr>
          <a:xfrm flipH="1">
            <a:off x="4787014" y="2944033"/>
            <a:ext cx="4418135" cy="624821"/>
          </a:xfrm>
          <a:prstGeom prst="straightConnector1">
            <a:avLst/>
          </a:prstGeom>
          <a:ln w="381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087AA-ED2D-F949-9A74-36F4FDFE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E5FE1-447A-C64C-99F9-76777EFBF105}"/>
              </a:ext>
            </a:extLst>
          </p:cNvPr>
          <p:cNvSpPr txBox="1"/>
          <p:nvPr/>
        </p:nvSpPr>
        <p:spPr>
          <a:xfrm>
            <a:off x="1381532" y="665994"/>
            <a:ext cx="905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Recall: Sample mean is an unbiased estimator for the true mean.</a:t>
            </a:r>
          </a:p>
          <a:p>
            <a:pPr algn="ctr"/>
            <a:r>
              <a:rPr lang="en-US" sz="2400" b="1" i="1" dirty="0"/>
              <a:t>How about the sample variance?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07CFA-E33E-2246-A62C-BDDEB494DC02}"/>
                  </a:ext>
                </a:extLst>
              </p:cNvPr>
              <p:cNvSpPr txBox="1"/>
              <p:nvPr/>
            </p:nvSpPr>
            <p:spPr>
              <a:xfrm>
                <a:off x="7049340" y="5230789"/>
                <a:ext cx="4836063" cy="116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1"/>
                    </a:solidFill>
                  </a:rPr>
                  <a:t>quiz candidate:</a:t>
                </a:r>
              </a:p>
              <a:p>
                <a:pPr algn="l"/>
                <a:r>
                  <a:rPr lang="en-US" sz="2000" dirty="0">
                    <a:solidFill>
                      <a:schemeClr val="accent1"/>
                    </a:solidFill>
                  </a:rPr>
                  <a:t>show that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is unbiased (note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07CFA-E33E-2246-A62C-BDDEB494D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340" y="5230789"/>
                <a:ext cx="4836063" cy="1166281"/>
              </a:xfrm>
              <a:prstGeom prst="rect">
                <a:avLst/>
              </a:prstGeom>
              <a:blipFill>
                <a:blip r:embed="rId13"/>
                <a:stretch>
                  <a:fillRect l="-1044" t="-7527" r="-104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F374C7-E454-704F-9F57-904E1222EC12}"/>
              </a:ext>
            </a:extLst>
          </p:cNvPr>
          <p:cNvSpPr txBox="1"/>
          <p:nvPr/>
        </p:nvSpPr>
        <p:spPr>
          <a:xfrm>
            <a:off x="9327937" y="3791276"/>
            <a:ext cx="2789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tends to underestimate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F4A11C-7799-664B-8859-57F53DE7C7D3}"/>
                  </a:ext>
                </a:extLst>
              </p:cNvPr>
              <p:cNvSpPr txBox="1"/>
              <p:nvPr/>
            </p:nvSpPr>
            <p:spPr>
              <a:xfrm>
                <a:off x="785141" y="5233825"/>
                <a:ext cx="1469120" cy="4816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unbiased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F4A11C-7799-664B-8859-57F53DE7C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41" y="5233825"/>
                <a:ext cx="1469120" cy="48167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4D65B05-649D-0CCA-61FA-B2C26030C79F}"/>
              </a:ext>
            </a:extLst>
          </p:cNvPr>
          <p:cNvSpPr txBox="1"/>
          <p:nvPr/>
        </p:nvSpPr>
        <p:spPr>
          <a:xfrm>
            <a:off x="8399282" y="4346014"/>
            <a:ext cx="3792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Q: is this estimator consistent or not?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52490-CCF9-110F-78BA-6B7946A3EA2A}"/>
              </a:ext>
            </a:extLst>
          </p:cNvPr>
          <p:cNvSpPr txBox="1"/>
          <p:nvPr/>
        </p:nvSpPr>
        <p:spPr>
          <a:xfrm>
            <a:off x="10295641" y="464767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Consistent!</a:t>
            </a:r>
          </a:p>
        </p:txBody>
      </p:sp>
    </p:spTree>
    <p:extLst>
      <p:ext uri="{BB962C8B-B14F-4D97-AF65-F5344CB8AC3E}">
        <p14:creationId xmlns:p14="http://schemas.microsoft.com/office/powerpoint/2010/main" val="341303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3" grpId="0"/>
      <p:bldP spid="87" grpId="0" animBg="1"/>
      <p:bldP spid="5" grpId="0"/>
      <p:bldP spid="6" grpId="0"/>
      <p:bldP spid="8" grpId="0" animBg="1"/>
      <p:bldP spid="7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085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dirty="0"/>
              <a:t>CSC380: Principles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9830"/>
            <a:ext cx="9144000" cy="2649219"/>
          </a:xfrm>
        </p:spPr>
        <p:txBody>
          <a:bodyPr>
            <a:normAutofit/>
          </a:bodyPr>
          <a:lstStyle/>
          <a:p>
            <a:r>
              <a:rPr lang="en-US" sz="3200" b="1" dirty="0"/>
              <a:t>Statistics 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Xinchen Yu</a:t>
            </a:r>
          </a:p>
          <a:p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" y="198950"/>
            <a:ext cx="4019550" cy="113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0C805-25A4-8A44-83B0-973145BBE1B5}"/>
              </a:ext>
            </a:extLst>
          </p:cNvPr>
          <p:cNvSpPr txBox="1"/>
          <p:nvPr/>
        </p:nvSpPr>
        <p:spPr>
          <a:xfrm>
            <a:off x="3037490" y="6386396"/>
            <a:ext cx="1007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Acknowledgement: Built on Jason Pacheco, Kwang-Sung Jun, </a:t>
            </a:r>
            <a:r>
              <a:rPr lang="en-US" dirty="0" err="1"/>
              <a:t>Chicheng</a:t>
            </a:r>
            <a:r>
              <a:rPr lang="en-US" dirty="0"/>
              <a:t> Zhang’s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61AE1-6841-6E41-A98B-F208347D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41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3DF-CB30-6745-9A1E-9DB185357AB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Numpy</a:t>
            </a:r>
            <a:r>
              <a:rPr lang="en-US" dirty="0"/>
              <a:t>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EC5CB-65FF-014D-BCD4-7DC25DBAE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769435"/>
            <a:ext cx="11656290" cy="816192"/>
          </a:xfrm>
        </p:spPr>
        <p:txBody>
          <a:bodyPr>
            <a:normAutofit/>
          </a:bodyPr>
          <a:lstStyle/>
          <a:p>
            <a:r>
              <a:rPr lang="en-US" sz="2400" dirty="0"/>
              <a:t>Often, you have a matrix of data: e.g., movie review score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8A1DB-E2DB-E142-836F-52719EC4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12B4BC0-40B6-A047-9B91-979CACD2D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349591"/>
              </p:ext>
            </p:extLst>
          </p:nvPr>
        </p:nvGraphicFramePr>
        <p:xfrm>
          <a:off x="1927816" y="123937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31901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1499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83921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7815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\ 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36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1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8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3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637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A0BE8-E3E5-9346-AF7A-FB0A8465B7EF}"/>
                  </a:ext>
                </a:extLst>
              </p:cNvPr>
              <p:cNvSpPr txBox="1"/>
              <p:nvPr/>
            </p:nvSpPr>
            <p:spPr>
              <a:xfrm>
                <a:off x="6249424" y="3319814"/>
                <a:ext cx="2621615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means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A0BE8-E3E5-9346-AF7A-FB0A8465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424" y="3319814"/>
                <a:ext cx="2621615" cy="708143"/>
              </a:xfrm>
              <a:prstGeom prst="rect">
                <a:avLst/>
              </a:prstGeom>
              <a:blipFill>
                <a:blip r:embed="rId2"/>
                <a:stretch>
                  <a:fillRect l="-3865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BA4D00-FE6E-4B4D-AAB9-192BDCBECC06}"/>
              </a:ext>
            </a:extLst>
          </p:cNvPr>
          <p:cNvSpPr txBox="1"/>
          <p:nvPr/>
        </p:nvSpPr>
        <p:spPr>
          <a:xfrm>
            <a:off x="6017233" y="4166944"/>
            <a:ext cx="565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access A[0,1] means 1</a:t>
            </a:r>
            <a:r>
              <a:rPr lang="en-US" sz="2400" baseline="30000" dirty="0"/>
              <a:t>st</a:t>
            </a:r>
            <a:r>
              <a:rPr lang="en-US" sz="2400" dirty="0"/>
              <a:t> row, 2</a:t>
            </a:r>
            <a:r>
              <a:rPr lang="en-US" sz="2400" baseline="30000" dirty="0"/>
              <a:t>nd</a:t>
            </a:r>
            <a:r>
              <a:rPr lang="en-US" sz="2400" dirty="0"/>
              <a:t> column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90FBF-3CA4-F948-AE8F-1C8398082B9E}"/>
              </a:ext>
            </a:extLst>
          </p:cNvPr>
          <p:cNvSpPr txBox="1"/>
          <p:nvPr/>
        </p:nvSpPr>
        <p:spPr>
          <a:xfrm>
            <a:off x="6017778" y="4766823"/>
            <a:ext cx="4995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computes average for each column</a:t>
            </a:r>
          </a:p>
          <a:p>
            <a:pPr algn="l"/>
            <a:r>
              <a:rPr lang="en-US" sz="2400" dirty="0"/>
              <a:t>computes average for each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54B66-6158-4F46-99D8-ED4C7FE0FEAD}"/>
                  </a:ext>
                </a:extLst>
              </p:cNvPr>
              <p:cNvSpPr txBox="1"/>
              <p:nvPr/>
            </p:nvSpPr>
            <p:spPr>
              <a:xfrm>
                <a:off x="307173" y="3786428"/>
                <a:ext cx="5446513" cy="224676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Monaco" pitchFamily="2" charset="77"/>
                  </a:rPr>
                  <a:t>A = </a:t>
                </a:r>
                <a:r>
                  <a:rPr lang="en-US" sz="2000" dirty="0" err="1">
                    <a:latin typeface="Monaco" pitchFamily="2" charset="77"/>
                  </a:rPr>
                  <a:t>np.array</a:t>
                </a:r>
                <a:r>
                  <a:rPr lang="en-US" sz="2000" dirty="0">
                    <a:latin typeface="Monaco" pitchFamily="2" charset="77"/>
                  </a:rPr>
                  <a:t>([[1,2,3],[4,5,6]])</a:t>
                </a:r>
              </a:p>
              <a:p>
                <a:r>
                  <a:rPr lang="en-US" sz="2000" dirty="0">
                    <a:latin typeface="Monaco" pitchFamily="2" charset="77"/>
                  </a:rPr>
                  <a:t>A[0,1]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aco" pitchFamily="2" charset="77"/>
                  </a:rPr>
                  <a:t> 2</a:t>
                </a:r>
              </a:p>
              <a:p>
                <a:r>
                  <a:rPr lang="en-US" sz="2000" dirty="0">
                    <a:latin typeface="Monaco" pitchFamily="2" charset="77"/>
                  </a:rPr>
                  <a:t>mean(A,0)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aco" pitchFamily="2" charset="77"/>
                  </a:rPr>
                  <a:t> array([2.5, 3.5, 4.5])</a:t>
                </a:r>
              </a:p>
              <a:p>
                <a:r>
                  <a:rPr lang="en-US" sz="2000" dirty="0">
                    <a:latin typeface="Monaco" pitchFamily="2" charset="77"/>
                  </a:rPr>
                  <a:t>mean(A,1)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aco" pitchFamily="2" charset="77"/>
                  </a:rPr>
                  <a:t> array([2., 5.])</a:t>
                </a:r>
                <a:endParaRPr lang="en-US" sz="2000" dirty="0">
                  <a:latin typeface="Monaco" pitchFamily="2" charset="7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54B66-6158-4F46-99D8-ED4C7FE0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73" y="3786428"/>
                <a:ext cx="5446513" cy="2246769"/>
              </a:xfrm>
              <a:prstGeom prst="rect">
                <a:avLst/>
              </a:prstGeom>
              <a:blipFill>
                <a:blip r:embed="rId3"/>
                <a:stretch>
                  <a:fillRect l="-926" t="-1111" b="-2778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2385987-6889-4342-8932-BEA00538C017}"/>
              </a:ext>
            </a:extLst>
          </p:cNvPr>
          <p:cNvSpPr/>
          <p:nvPr/>
        </p:nvSpPr>
        <p:spPr>
          <a:xfrm>
            <a:off x="307173" y="3212221"/>
            <a:ext cx="112705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Numpy</a:t>
            </a:r>
            <a:r>
              <a:rPr lang="en-US" sz="2400" dirty="0"/>
              <a:t> arrays can be 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2C47B-9991-7140-800D-A5C422B7CA61}"/>
              </a:ext>
            </a:extLst>
          </p:cNvPr>
          <p:cNvSpPr txBox="1"/>
          <p:nvPr/>
        </p:nvSpPr>
        <p:spPr>
          <a:xfrm>
            <a:off x="6066397" y="5793538"/>
            <a:ext cx="550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var(A,0), var(A,1) works the same way!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759C43-6826-0F4D-8E25-E6C85277AD33}"/>
              </a:ext>
            </a:extLst>
          </p:cNvPr>
          <p:cNvCxnSpPr>
            <a:cxnSpLocks/>
          </p:cNvCxnSpPr>
          <p:nvPr/>
        </p:nvCxnSpPr>
        <p:spPr>
          <a:xfrm flipH="1">
            <a:off x="5160936" y="3668636"/>
            <a:ext cx="1037192" cy="3593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151058-1563-F745-8D96-1DB0CE9ED2EA}"/>
              </a:ext>
            </a:extLst>
          </p:cNvPr>
          <p:cNvCxnSpPr>
            <a:cxnSpLocks/>
          </p:cNvCxnSpPr>
          <p:nvPr/>
        </p:nvCxnSpPr>
        <p:spPr>
          <a:xfrm flipH="1" flipV="1">
            <a:off x="1603718" y="4323020"/>
            <a:ext cx="4338724" cy="747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D37A36-4A29-2C41-A68C-98D11DD0F31A}"/>
              </a:ext>
            </a:extLst>
          </p:cNvPr>
          <p:cNvCxnSpPr>
            <a:cxnSpLocks/>
          </p:cNvCxnSpPr>
          <p:nvPr/>
        </p:nvCxnSpPr>
        <p:spPr>
          <a:xfrm flipH="1" flipV="1">
            <a:off x="1842868" y="4909625"/>
            <a:ext cx="4174366" cy="24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DDBE92-68AF-0443-BF9D-FFC08308CAA9}"/>
              </a:ext>
            </a:extLst>
          </p:cNvPr>
          <p:cNvCxnSpPr>
            <a:cxnSpLocks/>
          </p:cNvCxnSpPr>
          <p:nvPr/>
        </p:nvCxnSpPr>
        <p:spPr>
          <a:xfrm flipH="1">
            <a:off x="1871003" y="5424108"/>
            <a:ext cx="4120813" cy="104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7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 animBg="1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AB07-78E7-BF40-845E-34FEC236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on Unbiased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3A54C-24B5-494A-BA9B-7D004FE420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1585417"/>
                <a:ext cx="11656290" cy="39009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latin typeface="Monaco" pitchFamily="2" charset="77"/>
                  </a:rPr>
                  <a:t>import </a:t>
                </a:r>
                <a:r>
                  <a:rPr lang="en-US" sz="2000" dirty="0" err="1">
                    <a:latin typeface="Monaco" pitchFamily="2" charset="77"/>
                  </a:rPr>
                  <a:t>numpy</a:t>
                </a:r>
                <a:r>
                  <a:rPr lang="en-US" sz="2000" dirty="0">
                    <a:latin typeface="Monaco" pitchFamily="2" charset="77"/>
                  </a:rPr>
                  <a:t> as np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Monaco" pitchFamily="2" charset="77"/>
                  </a:rPr>
                  <a:t>import </a:t>
                </a:r>
                <a:r>
                  <a:rPr lang="en-US" sz="2000" dirty="0" err="1">
                    <a:latin typeface="Monaco" pitchFamily="2" charset="77"/>
                  </a:rPr>
                  <a:t>numpy.random</a:t>
                </a:r>
                <a:r>
                  <a:rPr lang="en-US" sz="2000" dirty="0">
                    <a:latin typeface="Monaco" pitchFamily="2" charset="77"/>
                  </a:rPr>
                  <a:t> as ra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Monaco" pitchFamily="2" charset="77"/>
                  </a:rPr>
                  <a:t>X = </a:t>
                </a:r>
                <a:r>
                  <a:rPr lang="en-US" sz="2000" dirty="0" err="1">
                    <a:latin typeface="Monaco" pitchFamily="2" charset="77"/>
                  </a:rPr>
                  <a:t>ra.randn</a:t>
                </a:r>
                <a:r>
                  <a:rPr lang="en-US" sz="2000" dirty="0">
                    <a:latin typeface="Monaco" pitchFamily="2" charset="77"/>
                  </a:rPr>
                  <a:t>(</a:t>
                </a:r>
                <a:r>
                  <a:rPr lang="en-US" sz="2000" dirty="0">
                    <a:solidFill>
                      <a:schemeClr val="accent6"/>
                    </a:solidFill>
                    <a:latin typeface="Monaco" pitchFamily="2" charset="77"/>
                  </a:rPr>
                  <a:t>10_000</a:t>
                </a:r>
                <a:r>
                  <a:rPr lang="en-US" sz="2000" dirty="0">
                    <a:latin typeface="Monaco" pitchFamily="2" charset="77"/>
                  </a:rPr>
                  <a:t>,5)   # 10k by 5 matrix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sz="2000" dirty="0">
                    <a:latin typeface="Monaco" pitchFamily="2" charset="77"/>
                  </a:rPr>
                  <a:t>(0,1) =&gt; </a:t>
                </a:r>
                <a:r>
                  <a:rPr lang="en-US" sz="2000" dirty="0">
                    <a:solidFill>
                      <a:schemeClr val="accent6"/>
                    </a:solidFill>
                    <a:latin typeface="Monaco" pitchFamily="2" charset="77"/>
                  </a:rPr>
                  <a:t>10k</a:t>
                </a:r>
                <a:r>
                  <a:rPr lang="en-US" sz="2000" dirty="0">
                    <a:latin typeface="Monaco" pitchFamily="2" charset="77"/>
                  </a:rPr>
                  <a:t> random trials</a:t>
                </a:r>
              </a:p>
              <a:p>
                <a:pPr marL="0" indent="0">
                  <a:buNone/>
                </a:pPr>
                <a:endParaRPr lang="en-US" sz="2000" dirty="0">
                  <a:latin typeface="Monaco" pitchFamily="2" charset="77"/>
                </a:endParaRPr>
              </a:p>
              <a:p>
                <a:pPr marL="0" indent="0">
                  <a:buNone/>
                </a:pPr>
                <a:r>
                  <a:rPr lang="en-US" sz="2000" dirty="0" err="1">
                    <a:latin typeface="Monaco" pitchFamily="2" charset="77"/>
                  </a:rPr>
                  <a:t>np.mean</a:t>
                </a:r>
                <a:r>
                  <a:rPr lang="en-US" sz="2000" dirty="0">
                    <a:latin typeface="Monaco" pitchFamily="2" charset="77"/>
                  </a:rPr>
                  <a:t>((var(X,1,</a:t>
                </a:r>
                <a:r>
                  <a:rPr lang="en-US" sz="2000" dirty="0">
                    <a:solidFill>
                      <a:schemeClr val="accent1"/>
                    </a:solidFill>
                    <a:latin typeface="Monaco" pitchFamily="2" charset="77"/>
                  </a:rPr>
                  <a:t>ddof=0</a:t>
                </a:r>
                <a:r>
                  <a:rPr lang="en-US" sz="2000" dirty="0">
                    <a:latin typeface="Monaco" pitchFamily="2" charset="77"/>
                  </a:rPr>
                  <a:t>) - 1)**2)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aco" pitchFamily="2" charset="77"/>
                  </a:rPr>
                  <a:t> </a:t>
                </a:r>
                <a:r>
                  <a:rPr lang="en-US" sz="2000" dirty="0">
                    <a:latin typeface="Monaco" pitchFamily="2" charset="77"/>
                  </a:rPr>
                  <a:t>0.36310526687176103</a:t>
                </a:r>
              </a:p>
              <a:p>
                <a:pPr marL="0" indent="0">
                  <a:buNone/>
                </a:pPr>
                <a:endParaRPr lang="en-US" sz="2000" dirty="0">
                  <a:latin typeface="Monaco" pitchFamily="2" charset="77"/>
                </a:endParaRPr>
              </a:p>
              <a:p>
                <a:pPr marL="0" indent="0">
                  <a:buNone/>
                </a:pPr>
                <a:r>
                  <a:rPr lang="en-US" sz="2000" dirty="0" err="1">
                    <a:latin typeface="Monaco" pitchFamily="2" charset="77"/>
                  </a:rPr>
                  <a:t>np.mean</a:t>
                </a:r>
                <a:r>
                  <a:rPr lang="en-US" sz="2000" dirty="0">
                    <a:latin typeface="Monaco" pitchFamily="2" charset="77"/>
                  </a:rPr>
                  <a:t>((var(X,1,</a:t>
                </a:r>
                <a:r>
                  <a:rPr lang="en-US" sz="2000" dirty="0">
                    <a:solidFill>
                      <a:schemeClr val="accent1"/>
                    </a:solidFill>
                    <a:latin typeface="Monaco" pitchFamily="2" charset="77"/>
                  </a:rPr>
                  <a:t>ddof=1</a:t>
                </a:r>
                <a:r>
                  <a:rPr lang="en-US" sz="2000" dirty="0">
                    <a:latin typeface="Monaco" pitchFamily="2" charset="77"/>
                  </a:rPr>
                  <a:t>) - 1)**2)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aco" pitchFamily="2" charset="77"/>
                  </a:rPr>
                  <a:t> </a:t>
                </a:r>
                <a:r>
                  <a:rPr lang="en-US" sz="2000" dirty="0">
                    <a:latin typeface="Monaco" pitchFamily="2" charset="77"/>
                  </a:rPr>
                  <a:t>0.5071783438808787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3A54C-24B5-494A-BA9B-7D004FE42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1585417"/>
                <a:ext cx="11656290" cy="3900984"/>
              </a:xfrm>
              <a:blipFill>
                <a:blip r:embed="rId3"/>
                <a:stretch>
                  <a:fillRect l="-654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24663-5AA9-5240-8B21-1325FF2C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8C8D3-A8ED-CE48-B694-68CA5DA1A409}"/>
              </a:ext>
            </a:extLst>
          </p:cNvPr>
          <p:cNvSpPr txBox="1"/>
          <p:nvPr/>
        </p:nvSpPr>
        <p:spPr>
          <a:xfrm>
            <a:off x="7096359" y="3058855"/>
            <a:ext cx="3374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err="1">
                <a:solidFill>
                  <a:schemeClr val="accent1"/>
                </a:solidFill>
              </a:rPr>
              <a:t>ddof</a:t>
            </a:r>
            <a:r>
              <a:rPr lang="en-US" sz="2800" dirty="0">
                <a:solidFill>
                  <a:schemeClr val="accent1"/>
                </a:solidFill>
              </a:rPr>
              <a:t>=0 uses 1/N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 err="1">
                <a:solidFill>
                  <a:schemeClr val="accent1"/>
                </a:solidFill>
              </a:rPr>
              <a:t>ddof</a:t>
            </a:r>
            <a:r>
              <a:rPr lang="en-US" sz="2800" dirty="0">
                <a:solidFill>
                  <a:schemeClr val="accent1"/>
                </a:solidFill>
              </a:rPr>
              <a:t>=1 uses 1/(N-1)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0D4CA-39A4-A74B-835A-AD5E83F20924}"/>
              </a:ext>
            </a:extLst>
          </p:cNvPr>
          <p:cNvSpPr txBox="1"/>
          <p:nvPr/>
        </p:nvSpPr>
        <p:spPr>
          <a:xfrm>
            <a:off x="267855" y="822043"/>
            <a:ext cx="119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u="sng" dirty="0"/>
              <a:t>Task</a:t>
            </a:r>
            <a:r>
              <a:rPr lang="en-US" sz="2400" dirty="0"/>
              <a:t>: Compare the </a:t>
            </a:r>
            <a:r>
              <a:rPr lang="en-US" sz="2400" b="1" u="sng" dirty="0"/>
              <a:t>MSE</a:t>
            </a:r>
            <a:r>
              <a:rPr lang="en-US" sz="2400" dirty="0"/>
              <a:t> (mean squared error) of the two variance estimators for N=5.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F1609-9051-BB42-B539-53522F2E05FC}"/>
              </a:ext>
            </a:extLst>
          </p:cNvPr>
          <p:cNvSpPr txBox="1"/>
          <p:nvPr/>
        </p:nvSpPr>
        <p:spPr>
          <a:xfrm>
            <a:off x="583914" y="5609791"/>
            <a:ext cx="11024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i="1" dirty="0">
                <a:solidFill>
                  <a:schemeClr val="accent1"/>
                </a:solidFill>
              </a:rPr>
              <a:t>There is a trade off between bias and variance!!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B1840-EEBE-C246-81A8-44216BBAF292}"/>
              </a:ext>
            </a:extLst>
          </p:cNvPr>
          <p:cNvSpPr txBox="1"/>
          <p:nvPr/>
        </p:nvSpPr>
        <p:spPr>
          <a:xfrm>
            <a:off x="1508075" y="5148126"/>
            <a:ext cx="954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biased version is more accurate! (but recall that it will underestimate)</a:t>
            </a:r>
          </a:p>
        </p:txBody>
      </p:sp>
    </p:spTree>
    <p:extLst>
      <p:ext uri="{BB962C8B-B14F-4D97-AF65-F5344CB8AC3E}">
        <p14:creationId xmlns:p14="http://schemas.microsoft.com/office/powerpoint/2010/main" val="407897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BB3C-A301-4A07-A487-A6970C27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Bias-Variance Tradeoff</a:t>
            </a:r>
            <a:endParaRPr lang="es-MX" dirty="0"/>
          </a:p>
        </p:txBody>
      </p:sp>
      <p:sp>
        <p:nvSpPr>
          <p:cNvPr id="4" name="Content Placeholder 2 1 1 1 2 1 1 1">
            <a:extLst>
              <a:ext uri="{FF2B5EF4-FFF2-40B4-BE49-F238E27FC236}">
                <a16:creationId xmlns:a16="http://schemas.microsoft.com/office/drawing/2014/main" id="{58911484-2D66-48B5-AAE7-B104C01AFBCC}"/>
              </a:ext>
            </a:extLst>
          </p:cNvPr>
          <p:cNvSpPr txBox="1">
            <a:spLocks/>
          </p:cNvSpPr>
          <p:nvPr/>
        </p:nvSpPr>
        <p:spPr>
          <a:xfrm>
            <a:off x="388961" y="816201"/>
            <a:ext cx="11193439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Is an unbiased estimator “better” than a biased one?  It depends…</a:t>
            </a:r>
            <a:endParaRPr lang="es-MX" sz="2800" i="1" dirty="0"/>
          </a:p>
        </p:txBody>
      </p:sp>
      <p:sp>
        <p:nvSpPr>
          <p:cNvPr id="5" name="Content Placeholder 2 1 1 1 2 1 1 2 1">
            <a:extLst>
              <a:ext uri="{FF2B5EF4-FFF2-40B4-BE49-F238E27FC236}">
                <a16:creationId xmlns:a16="http://schemas.microsoft.com/office/drawing/2014/main" id="{027EFAB8-9691-4E3B-B51D-A77DE08CDBC9}"/>
              </a:ext>
            </a:extLst>
          </p:cNvPr>
          <p:cNvSpPr txBox="1">
            <a:spLocks/>
          </p:cNvSpPr>
          <p:nvPr/>
        </p:nvSpPr>
        <p:spPr>
          <a:xfrm>
            <a:off x="388961" y="1465917"/>
            <a:ext cx="11193439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Evaluate the quality of estimate    using </a:t>
            </a:r>
            <a:r>
              <a:rPr lang="en-US" sz="2800" b="1" dirty="0"/>
              <a:t>mean squared error</a:t>
            </a:r>
            <a:r>
              <a:rPr lang="en-US" sz="2800" dirty="0"/>
              <a:t>,</a:t>
            </a:r>
            <a:endParaRPr lang="es-MX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3498-6338-408F-B0D2-C5F577D72A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736" y="1498656"/>
            <a:ext cx="149373" cy="341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30E8C-97E9-4BBB-8843-FBB38C5431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65" y="2244711"/>
            <a:ext cx="3478257" cy="635902"/>
          </a:xfrm>
          <a:prstGeom prst="rect">
            <a:avLst/>
          </a:prstGeom>
        </p:spPr>
      </p:pic>
      <p:pic>
        <p:nvPicPr>
          <p:cNvPr id="6" name="Picture 5 1">
            <a:extLst>
              <a:ext uri="{FF2B5EF4-FFF2-40B4-BE49-F238E27FC236}">
                <a16:creationId xmlns:a16="http://schemas.microsoft.com/office/drawing/2014/main" id="{F1ABBA90-F3DF-4C68-B656-9C51BCAAFDB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53" y="2349272"/>
            <a:ext cx="3070682" cy="426780"/>
          </a:xfrm>
          <a:prstGeom prst="rect">
            <a:avLst/>
          </a:prstGeom>
        </p:spPr>
      </p:pic>
      <p:grpSp>
        <p:nvGrpSpPr>
          <p:cNvPr id="15" name="Group 4">
            <a:extLst>
              <a:ext uri="{FF2B5EF4-FFF2-40B4-BE49-F238E27FC236}">
                <a16:creationId xmlns:a16="http://schemas.microsoft.com/office/drawing/2014/main" id="{B0CC8FB1-4C2F-4BE3-A432-BF2E6389F3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18300" y="3197244"/>
            <a:ext cx="4864100" cy="3028950"/>
            <a:chOff x="4232" y="2112"/>
            <a:chExt cx="3064" cy="1908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5B29CD05-F1BB-445D-B4B9-4A16E70F4CD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32" y="2112"/>
              <a:ext cx="3064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pic>
          <p:nvPicPr>
            <p:cNvPr id="1029" name="Picture 5 2">
              <a:extLst>
                <a:ext uri="{FF2B5EF4-FFF2-40B4-BE49-F238E27FC236}">
                  <a16:creationId xmlns:a16="http://schemas.microsoft.com/office/drawing/2014/main" id="{4FA4EE0F-7A8F-4CE9-8544-7A5728C23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" y="2112"/>
              <a:ext cx="3069" cy="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Content Placeholder 2 1 1 1 2 1 1 2 2">
            <a:extLst>
              <a:ext uri="{FF2B5EF4-FFF2-40B4-BE49-F238E27FC236}">
                <a16:creationId xmlns:a16="http://schemas.microsoft.com/office/drawing/2014/main" id="{701DDBDB-551B-44A4-BE83-DCA2F9C31817}"/>
              </a:ext>
            </a:extLst>
          </p:cNvPr>
          <p:cNvSpPr txBox="1">
            <a:spLocks/>
          </p:cNvSpPr>
          <p:nvPr/>
        </p:nvSpPr>
        <p:spPr>
          <a:xfrm>
            <a:off x="375614" y="3077516"/>
            <a:ext cx="6199729" cy="63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MSE for unbiased estimators is just,</a:t>
            </a:r>
            <a:endParaRPr lang="es-MX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A71D7A-E770-4A42-A606-10B797FD6E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82" y="3582088"/>
            <a:ext cx="2341191" cy="365811"/>
          </a:xfrm>
          <a:prstGeom prst="rect">
            <a:avLst/>
          </a:prstGeom>
        </p:spPr>
      </p:pic>
      <p:sp>
        <p:nvSpPr>
          <p:cNvPr id="26" name="Content Placeholder 2 1 1 1 2 1 1 2 2">
            <a:extLst>
              <a:ext uri="{FF2B5EF4-FFF2-40B4-BE49-F238E27FC236}">
                <a16:creationId xmlns:a16="http://schemas.microsoft.com/office/drawing/2014/main" id="{4D0B968A-F119-4DEA-A9A0-29C0E39E4371}"/>
              </a:ext>
            </a:extLst>
          </p:cNvPr>
          <p:cNvSpPr txBox="1">
            <a:spLocks/>
          </p:cNvSpPr>
          <p:nvPr/>
        </p:nvSpPr>
        <p:spPr>
          <a:xfrm>
            <a:off x="375614" y="4134519"/>
            <a:ext cx="6199729" cy="2301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Bias-variance is fundamental tradeoff in statistical estimation</a:t>
            </a:r>
          </a:p>
          <a:p>
            <a:r>
              <a:rPr lang="en-US" sz="2400" dirty="0"/>
              <a:t>MSE increases as </a:t>
            </a:r>
            <a:r>
              <a:rPr lang="en-US" sz="2400" b="1" dirty="0"/>
              <a:t>square</a:t>
            </a:r>
            <a:r>
              <a:rPr lang="en-US" sz="2400" dirty="0"/>
              <a:t> of bias</a:t>
            </a:r>
          </a:p>
          <a:p>
            <a:r>
              <a:rPr lang="en-US" sz="2400" dirty="0"/>
              <a:t>Biased estimator can be more accurate than an unbiased one.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95286-EAA4-416F-B68F-034B2EBA50E5}"/>
              </a:ext>
            </a:extLst>
          </p:cNvPr>
          <p:cNvSpPr txBox="1"/>
          <p:nvPr/>
        </p:nvSpPr>
        <p:spPr>
          <a:xfrm>
            <a:off x="10614871" y="3189306"/>
            <a:ext cx="96212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MSE</a:t>
            </a:r>
            <a:endParaRPr lang="es-MX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BB4633-4C15-40E1-B34C-CF499B09A748}"/>
              </a:ext>
            </a:extLst>
          </p:cNvPr>
          <p:cNvSpPr/>
          <p:nvPr/>
        </p:nvSpPr>
        <p:spPr>
          <a:xfrm>
            <a:off x="7258335" y="5869931"/>
            <a:ext cx="3356536" cy="364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B2EE54-2E91-4CD8-BA98-887DDBCA2910}"/>
              </a:ext>
            </a:extLst>
          </p:cNvPr>
          <p:cNvSpPr txBox="1"/>
          <p:nvPr/>
        </p:nvSpPr>
        <p:spPr>
          <a:xfrm>
            <a:off x="7580997" y="5913143"/>
            <a:ext cx="228460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Bias squared</a:t>
            </a:r>
            <a:endParaRPr lang="es-MX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885FF-30AD-ED45-AEDC-54826F11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0" grpId="0" animBg="1"/>
      <p:bldP spid="21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0A76-D18C-403F-9DA0-0D3580FB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Bias-Variance Tradeoff</a:t>
            </a:r>
            <a:endParaRPr lang="es-MX" dirty="0"/>
          </a:p>
        </p:txBody>
      </p:sp>
      <p:pic>
        <p:nvPicPr>
          <p:cNvPr id="17" name="Content Placeholder 16" descr="Icon, circle&#10;&#10;Description automatically generated">
            <a:extLst>
              <a:ext uri="{FF2B5EF4-FFF2-40B4-BE49-F238E27FC236}">
                <a16:creationId xmlns:a16="http://schemas.microsoft.com/office/drawing/2014/main" id="{79C6DDC8-9CD1-44A6-890D-32133080D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62" y="1082323"/>
            <a:ext cx="5323926" cy="5068888"/>
          </a:xfrm>
        </p:spPr>
      </p:pic>
      <p:sp>
        <p:nvSpPr>
          <p:cNvPr id="18" name="Content Placeholder 2 1 1 1 2 1 1 1">
            <a:extLst>
              <a:ext uri="{FF2B5EF4-FFF2-40B4-BE49-F238E27FC236}">
                <a16:creationId xmlns:a16="http://schemas.microsoft.com/office/drawing/2014/main" id="{35EDB053-4462-4A3F-8A66-71A6D9F9E524}"/>
              </a:ext>
            </a:extLst>
          </p:cNvPr>
          <p:cNvSpPr txBox="1">
            <a:spLocks/>
          </p:cNvSpPr>
          <p:nvPr/>
        </p:nvSpPr>
        <p:spPr>
          <a:xfrm>
            <a:off x="420067" y="706789"/>
            <a:ext cx="11193439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Suppose an archer takes multiple shots at a target…</a:t>
            </a:r>
            <a:endParaRPr lang="es-MX" sz="2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FAE00-823B-45AD-81E2-DB3ADDEA7076}"/>
              </a:ext>
            </a:extLst>
          </p:cNvPr>
          <p:cNvSpPr txBox="1"/>
          <p:nvPr/>
        </p:nvSpPr>
        <p:spPr>
          <a:xfrm>
            <a:off x="4502345" y="3192936"/>
            <a:ext cx="106150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Accurate</a:t>
            </a:r>
          </a:p>
          <a:p>
            <a:pPr algn="ctr"/>
            <a:r>
              <a:rPr lang="en-US" sz="1600" b="1" dirty="0"/>
              <a:t>Precise</a:t>
            </a:r>
            <a:endParaRPr lang="es-MX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73E97-4095-4DC7-9ABC-FAB3DEA6EE79}"/>
              </a:ext>
            </a:extLst>
          </p:cNvPr>
          <p:cNvSpPr txBox="1"/>
          <p:nvPr/>
        </p:nvSpPr>
        <p:spPr>
          <a:xfrm>
            <a:off x="6614743" y="3192936"/>
            <a:ext cx="131318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Accurate</a:t>
            </a:r>
          </a:p>
          <a:p>
            <a:pPr algn="ctr"/>
            <a:r>
              <a:rPr lang="en-US" sz="1600" b="1" dirty="0"/>
              <a:t>Not Precise</a:t>
            </a:r>
            <a:endParaRPr lang="es-MX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A8A827-7AA1-4E22-B4FE-8B1E45042930}"/>
              </a:ext>
            </a:extLst>
          </p:cNvPr>
          <p:cNvSpPr txBox="1"/>
          <p:nvPr/>
        </p:nvSpPr>
        <p:spPr>
          <a:xfrm>
            <a:off x="6544822" y="5683652"/>
            <a:ext cx="14530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Not Accurate</a:t>
            </a:r>
          </a:p>
          <a:p>
            <a:pPr algn="ctr"/>
            <a:r>
              <a:rPr lang="en-US" sz="1600" b="1" dirty="0"/>
              <a:t>Not Precise</a:t>
            </a:r>
            <a:endParaRPr lang="es-MX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7D5EE3-A8B5-442F-9D87-322113DED7F6}"/>
              </a:ext>
            </a:extLst>
          </p:cNvPr>
          <p:cNvSpPr txBox="1"/>
          <p:nvPr/>
        </p:nvSpPr>
        <p:spPr>
          <a:xfrm>
            <a:off x="4306586" y="5683652"/>
            <a:ext cx="14530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Not Accurate</a:t>
            </a:r>
          </a:p>
          <a:p>
            <a:pPr algn="ctr"/>
            <a:r>
              <a:rPr lang="en-US" sz="1600" b="1" dirty="0"/>
              <a:t>Precise</a:t>
            </a:r>
            <a:endParaRPr lang="es-MX" sz="1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31D91-7D9F-AD4D-A406-F891C19E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84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BB3C-A301-4A07-A487-A6970C27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Bias-Variance Decomposition</a:t>
            </a:r>
            <a:endParaRPr lang="es-MX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835F4E-3A90-4603-8FCD-158B1BAE19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71" y="1678822"/>
            <a:ext cx="4073616" cy="6359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D3D52B6-EB33-4D58-BA5B-146AC75DFE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04" y="2539863"/>
            <a:ext cx="4485453" cy="8471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F5E4FC-92CC-48D7-81D7-9BF4D85941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03" y="3612159"/>
            <a:ext cx="8433164" cy="4267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E6CDB19-A302-4DEB-A64D-A7104107DD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05" y="4264078"/>
            <a:ext cx="4730851" cy="7127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AA19307-5847-427B-B102-1C805842F33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05" y="5201938"/>
            <a:ext cx="2981055" cy="426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2AE09-CED8-B648-B5E2-0F6914AF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D06316-F6E5-144B-89C4-E9035FABE89A}"/>
                  </a:ext>
                </a:extLst>
              </p:cNvPr>
              <p:cNvSpPr txBox="1"/>
              <p:nvPr/>
            </p:nvSpPr>
            <p:spPr>
              <a:xfrm>
                <a:off x="9568480" y="3501165"/>
                <a:ext cx="2279855" cy="6487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D06316-F6E5-144B-89C4-E9035FABE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480" y="3501165"/>
                <a:ext cx="2279855" cy="6487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A358B91-5DDF-C049-BB8E-FE87D1E33145}"/>
              </a:ext>
            </a:extLst>
          </p:cNvPr>
          <p:cNvSpPr txBox="1"/>
          <p:nvPr/>
        </p:nvSpPr>
        <p:spPr>
          <a:xfrm>
            <a:off x="9336808" y="1448509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quiz candidate</a:t>
            </a:r>
          </a:p>
        </p:txBody>
      </p:sp>
    </p:spTree>
    <p:extLst>
      <p:ext uri="{BB962C8B-B14F-4D97-AF65-F5344CB8AC3E}">
        <p14:creationId xmlns:p14="http://schemas.microsoft.com/office/powerpoint/2010/main" val="69000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9A8B-4551-4812-BBA6-3CBEE64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Check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9AFE1-1511-4866-8B04-A173A8078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014149"/>
            <a:ext cx="11656290" cy="14275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Suppose that we toss a coin 100 times.  We don’t know if the coin is fair or biased…</a:t>
            </a:r>
            <a:endParaRPr lang="es-MX" i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DA8639-69D4-46D2-B1ED-9BE4BA8FA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0" y="4254500"/>
            <a:ext cx="2603500" cy="2603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C0085-5550-4A9D-A152-6237ACE601FF}"/>
              </a:ext>
            </a:extLst>
          </p:cNvPr>
          <p:cNvSpPr txBox="1">
            <a:spLocks/>
          </p:cNvSpPr>
          <p:nvPr/>
        </p:nvSpPr>
        <p:spPr>
          <a:xfrm>
            <a:off x="267855" y="3887048"/>
            <a:ext cx="11656290" cy="142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u="sng" dirty="0"/>
              <a:t>Question 2</a:t>
            </a:r>
            <a:r>
              <a:rPr lang="en-US" sz="2800" dirty="0"/>
              <a:t> Now suppose that out of 100 tosses we observed </a:t>
            </a:r>
            <a:r>
              <a:rPr lang="en-US" sz="2800" b="1" u="sng" dirty="0"/>
              <a:t>73</a:t>
            </a:r>
            <a:r>
              <a:rPr lang="en-US" sz="2800" dirty="0"/>
              <a:t> heads and </a:t>
            </a:r>
            <a:r>
              <a:rPr lang="en-US" sz="2800" b="1" u="sng" dirty="0"/>
              <a:t>27</a:t>
            </a:r>
            <a:r>
              <a:rPr lang="en-US" sz="2800" dirty="0"/>
              <a:t> tails.  Is the coin fair?  Why or why not?</a:t>
            </a:r>
            <a:endParaRPr lang="es-MX" sz="2800" u="sng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C8A3BD-25A9-46D6-B131-F7938E97C714}"/>
              </a:ext>
            </a:extLst>
          </p:cNvPr>
          <p:cNvSpPr txBox="1">
            <a:spLocks/>
          </p:cNvSpPr>
          <p:nvPr/>
        </p:nvSpPr>
        <p:spPr>
          <a:xfrm>
            <a:off x="267855" y="5254218"/>
            <a:ext cx="11656290" cy="142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u="sng" dirty="0"/>
              <a:t>Question 3</a:t>
            </a:r>
            <a:r>
              <a:rPr lang="en-US" sz="2800" dirty="0"/>
              <a:t> How might we estimate the bias of the coin</a:t>
            </a:r>
            <a:br>
              <a:rPr lang="en-US" sz="2800" dirty="0"/>
            </a:br>
            <a:r>
              <a:rPr lang="en-US" sz="2800" dirty="0"/>
              <a:t>with </a:t>
            </a:r>
            <a:r>
              <a:rPr lang="en-US" sz="2800" b="1" u="sng" dirty="0"/>
              <a:t>73</a:t>
            </a:r>
            <a:r>
              <a:rPr lang="en-US" sz="2800" dirty="0"/>
              <a:t> heads and </a:t>
            </a:r>
            <a:r>
              <a:rPr lang="en-US" sz="2800" b="1" u="sng" dirty="0"/>
              <a:t>27</a:t>
            </a:r>
            <a:r>
              <a:rPr lang="en-US" sz="2800" dirty="0"/>
              <a:t> tails?</a:t>
            </a:r>
            <a:endParaRPr lang="es-MX" sz="2800" u="sn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293BC0-4C0F-42C8-8975-73D057A56860}"/>
              </a:ext>
            </a:extLst>
          </p:cNvPr>
          <p:cNvSpPr txBox="1">
            <a:spLocks/>
          </p:cNvSpPr>
          <p:nvPr/>
        </p:nvSpPr>
        <p:spPr>
          <a:xfrm>
            <a:off x="267855" y="2327018"/>
            <a:ext cx="11656290" cy="142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u="sng" dirty="0"/>
              <a:t>Question 1</a:t>
            </a:r>
            <a:r>
              <a:rPr lang="en-US" sz="2800" dirty="0"/>
              <a:t> Suppose that we observe </a:t>
            </a:r>
            <a:r>
              <a:rPr lang="en-US" sz="2800" b="1" u="sng" dirty="0"/>
              <a:t>52</a:t>
            </a:r>
            <a:r>
              <a:rPr lang="en-US" sz="2800" dirty="0"/>
              <a:t> heads and </a:t>
            </a:r>
            <a:r>
              <a:rPr lang="en-US" sz="2800" b="1" u="sng" dirty="0"/>
              <a:t>48</a:t>
            </a:r>
            <a:r>
              <a:rPr lang="en-US" sz="2800" dirty="0"/>
              <a:t> tails.  Is the coin fair?  Why or why not?</a:t>
            </a:r>
            <a:endParaRPr lang="es-MX" sz="2800" u="sng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191BCB-468A-9046-A88E-BBA92C7C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9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DA8639-69D4-46D2-B1ED-9BE4BA8FA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174" y="4108174"/>
            <a:ext cx="2749826" cy="2749826"/>
          </a:xfrm>
          <a:prstGeom prst="rect">
            <a:avLst/>
          </a:prstGeom>
        </p:spPr>
      </p:pic>
      <p:sp>
        <p:nvSpPr>
          <p:cNvPr id="18" name="Content Placeholder 2 4 1 1 2">
            <a:extLst>
              <a:ext uri="{FF2B5EF4-FFF2-40B4-BE49-F238E27FC236}">
                <a16:creationId xmlns:a16="http://schemas.microsoft.com/office/drawing/2014/main" id="{1CD36F2E-FA43-4263-8F5C-51E7793C2BB9}"/>
              </a:ext>
            </a:extLst>
          </p:cNvPr>
          <p:cNvSpPr txBox="1">
            <a:spLocks/>
          </p:cNvSpPr>
          <p:nvPr/>
        </p:nvSpPr>
        <p:spPr>
          <a:xfrm>
            <a:off x="267855" y="3876956"/>
            <a:ext cx="11656290" cy="9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u="sng" dirty="0"/>
              <a:t>Question</a:t>
            </a:r>
            <a:r>
              <a:rPr lang="en-US" sz="2800" dirty="0"/>
              <a:t> The MLE estimate of coin bias for both experiments</a:t>
            </a:r>
            <a:br>
              <a:rPr lang="en-US" sz="2800" dirty="0"/>
            </a:br>
            <a:r>
              <a:rPr lang="en-US" sz="2800" dirty="0"/>
              <a:t>is equivalent              .  Which should we trust more?  Why?</a:t>
            </a:r>
            <a:endParaRPr lang="es-MX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39A8B-4551-4812-BBA6-3CBEE64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Check</a:t>
            </a:r>
            <a:endParaRPr lang="es-MX" dirty="0"/>
          </a:p>
        </p:txBody>
      </p:sp>
      <p:sp>
        <p:nvSpPr>
          <p:cNvPr id="3" name="Content Placeholder 2 1 1">
            <a:extLst>
              <a:ext uri="{FF2B5EF4-FFF2-40B4-BE49-F238E27FC236}">
                <a16:creationId xmlns:a16="http://schemas.microsoft.com/office/drawing/2014/main" id="{F6D9AFE1-1511-4866-8B04-A173A8078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61" y="1014149"/>
            <a:ext cx="11414078" cy="14275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Compare the results of two coin flip experiments…</a:t>
            </a:r>
            <a:endParaRPr lang="es-MX" i="1" u="sng" dirty="0"/>
          </a:p>
        </p:txBody>
      </p:sp>
      <p:sp>
        <p:nvSpPr>
          <p:cNvPr id="7" name="Content Placeholder 2 4 1 1 1 1">
            <a:extLst>
              <a:ext uri="{FF2B5EF4-FFF2-40B4-BE49-F238E27FC236}">
                <a16:creationId xmlns:a16="http://schemas.microsoft.com/office/drawing/2014/main" id="{D1293BC0-4C0F-42C8-8975-73D057A56860}"/>
              </a:ext>
            </a:extLst>
          </p:cNvPr>
          <p:cNvSpPr txBox="1">
            <a:spLocks/>
          </p:cNvSpPr>
          <p:nvPr/>
        </p:nvSpPr>
        <p:spPr>
          <a:xfrm>
            <a:off x="267855" y="2039357"/>
            <a:ext cx="11656290" cy="9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u="sng" dirty="0"/>
              <a:t>Experiment 1</a:t>
            </a:r>
            <a:r>
              <a:rPr lang="en-US" sz="2800" dirty="0"/>
              <a:t> Flip 100 times and observe 73 heads, 27 tails</a:t>
            </a:r>
            <a:endParaRPr lang="es-MX" sz="28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2AAE5-2A7A-43B5-8E67-98EDA0C04C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81" y="4285112"/>
            <a:ext cx="1248332" cy="345691"/>
          </a:xfrm>
          <a:prstGeom prst="rect">
            <a:avLst/>
          </a:prstGeom>
        </p:spPr>
      </p:pic>
      <p:sp>
        <p:nvSpPr>
          <p:cNvPr id="22" name="Content Placeholder 2 4 1 1 1 2">
            <a:extLst>
              <a:ext uri="{FF2B5EF4-FFF2-40B4-BE49-F238E27FC236}">
                <a16:creationId xmlns:a16="http://schemas.microsoft.com/office/drawing/2014/main" id="{6E85D411-9518-47CA-AD06-4A9109F75583}"/>
              </a:ext>
            </a:extLst>
          </p:cNvPr>
          <p:cNvSpPr txBox="1">
            <a:spLocks/>
          </p:cNvSpPr>
          <p:nvPr/>
        </p:nvSpPr>
        <p:spPr>
          <a:xfrm>
            <a:off x="267855" y="2873979"/>
            <a:ext cx="11656290" cy="9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u="sng" dirty="0"/>
              <a:t>Experiment 2</a:t>
            </a:r>
            <a:r>
              <a:rPr lang="en-US" sz="2800" dirty="0"/>
              <a:t> Flip 1,000 times and observe 730 heads, 270 tails</a:t>
            </a:r>
            <a:endParaRPr lang="es-MX" sz="2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 1 2">
                <a:extLst>
                  <a:ext uri="{FF2B5EF4-FFF2-40B4-BE49-F238E27FC236}">
                    <a16:creationId xmlns:a16="http://schemas.microsoft.com/office/drawing/2014/main" id="{BCEF4B4C-2405-4C96-8BB2-679091B14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954" y="4942796"/>
                <a:ext cx="9335069" cy="14275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b="1" dirty="0"/>
                  <a:t>Remark </a:t>
                </a:r>
                <a:r>
                  <a:rPr lang="en-US" sz="2800" dirty="0"/>
                  <a:t>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a function of random data.  So, it is a random variable.  It has a distribution.  </a:t>
                </a:r>
                <a:endParaRPr lang="es-MX" sz="2800" b="1" dirty="0"/>
              </a:p>
            </p:txBody>
          </p:sp>
        </mc:Choice>
        <mc:Fallback xmlns="">
          <p:sp>
            <p:nvSpPr>
              <p:cNvPr id="23" name="Content Placeholder 2 1 2">
                <a:extLst>
                  <a:ext uri="{FF2B5EF4-FFF2-40B4-BE49-F238E27FC236}">
                    <a16:creationId xmlns:a16="http://schemas.microsoft.com/office/drawing/2014/main" id="{BCEF4B4C-2405-4C96-8BB2-679091B14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54" y="4942796"/>
                <a:ext cx="9335069" cy="1427572"/>
              </a:xfrm>
              <a:prstGeom prst="rect">
                <a:avLst/>
              </a:prstGeom>
              <a:blipFill>
                <a:blip r:embed="rId5"/>
                <a:stretch>
                  <a:fillRect l="-1359" t="-6195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405BC-107A-A343-BAB3-F98446CF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80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EFE7-D30D-D861-5183-0ED6E279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9C4EF-4009-6A0A-C3E9-60E7DF28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HW2 grades will be out by next Friday.</a:t>
            </a:r>
          </a:p>
          <a:p>
            <a:endParaRPr lang="en-US" dirty="0"/>
          </a:p>
          <a:p>
            <a:r>
              <a:rPr lang="en-US" dirty="0"/>
              <a:t>HW3 will be released next Tuesday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E5814-F64C-6EEA-CF40-9A972888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4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9C3A-E0A6-5C06-D169-12F3283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180C1-A882-83C8-3389-F2B3B84F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Discussion this week: Upload questions by Friday: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400" dirty="0"/>
              <a:t>Your name could appear again if your question is not qualified.</a:t>
            </a:r>
          </a:p>
          <a:p>
            <a:pPr lvl="1"/>
            <a:endParaRPr lang="en-US" sz="2400" dirty="0"/>
          </a:p>
          <a:p>
            <a:r>
              <a:rPr lang="en-US" sz="2400" dirty="0"/>
              <a:t>Questions not on the lecture itself will not count.</a:t>
            </a:r>
          </a:p>
          <a:p>
            <a:pPr lvl="1"/>
            <a:r>
              <a:rPr lang="en-US" sz="2400" dirty="0"/>
              <a:t>Do not count: logistics, homework, etc.</a:t>
            </a:r>
          </a:p>
          <a:p>
            <a:pPr lvl="1"/>
            <a:r>
              <a:rPr lang="en-US" sz="2400" dirty="0"/>
              <a:t>Next time, you will not be given a second chance.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2C908-CB49-52F6-CFEA-B07AC1D8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BE9603-EA1A-6B94-03C5-18E201253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017153"/>
              </p:ext>
            </p:extLst>
          </p:nvPr>
        </p:nvGraphicFramePr>
        <p:xfrm>
          <a:off x="8872476" y="832788"/>
          <a:ext cx="3051669" cy="2809875"/>
        </p:xfrm>
        <a:graphic>
          <a:graphicData uri="http://schemas.openxmlformats.org/drawingml/2006/table">
            <a:tbl>
              <a:tblPr/>
              <a:tblGrid>
                <a:gridCol w="3051669">
                  <a:extLst>
                    <a:ext uri="{9D8B030D-6E8A-4147-A177-3AD203B41FA5}">
                      <a16:colId xmlns:a16="http://schemas.microsoft.com/office/drawing/2014/main" val="38308923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Banerjee, Adi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3021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Yokubjonov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Khojiakbar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9201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Fox, Hugh Scott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9192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Maliyagoda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Dilan A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4779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Zhang, Kevin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764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Bhatia, Aman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0821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Do, Henry T 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Lu, Richard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Jadhav, Aditya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46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838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B479-E35E-4B73-86A7-182FD6A0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Intervals</a:t>
            </a:r>
            <a:endParaRPr lang="es-MX" dirty="0"/>
          </a:p>
        </p:txBody>
      </p:sp>
      <p:sp>
        <p:nvSpPr>
          <p:cNvPr id="4" name="Content Placeholder 2 1 1 1">
            <a:extLst>
              <a:ext uri="{FF2B5EF4-FFF2-40B4-BE49-F238E27FC236}">
                <a16:creationId xmlns:a16="http://schemas.microsoft.com/office/drawing/2014/main" id="{0D8E21FE-CF02-4AD1-BF1D-5786978BF171}"/>
              </a:ext>
            </a:extLst>
          </p:cNvPr>
          <p:cNvSpPr txBox="1">
            <a:spLocks/>
          </p:cNvSpPr>
          <p:nvPr/>
        </p:nvSpPr>
        <p:spPr>
          <a:xfrm>
            <a:off x="388961" y="690273"/>
            <a:ext cx="11414078" cy="1824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Informally, </a:t>
            </a:r>
            <a:r>
              <a:rPr lang="en-US" sz="2800" dirty="0"/>
              <a:t>find an interval such that we are </a:t>
            </a:r>
            <a:r>
              <a:rPr lang="en-US" sz="2800" i="1" dirty="0"/>
              <a:t>pretty sure</a:t>
            </a:r>
            <a:r>
              <a:rPr lang="en-US" sz="2800" dirty="0"/>
              <a:t> it encompasses the true parameter value.</a:t>
            </a:r>
            <a:endParaRPr lang="es-MX" sz="2800" b="1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AC273E-D507-46CA-A1A7-8DD0BCA43F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86" y="1791956"/>
            <a:ext cx="4566725" cy="246603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1F508C3-0F39-4F91-A12C-2DC791BAD8F3}"/>
              </a:ext>
            </a:extLst>
          </p:cNvPr>
          <p:cNvGrpSpPr/>
          <p:nvPr/>
        </p:nvGrpSpPr>
        <p:grpSpPr>
          <a:xfrm>
            <a:off x="307074" y="4484821"/>
            <a:ext cx="11577851" cy="499605"/>
            <a:chOff x="388958" y="5285950"/>
            <a:chExt cx="11577851" cy="499605"/>
          </a:xfrm>
        </p:grpSpPr>
        <p:sp>
          <p:nvSpPr>
            <p:cNvPr id="33" name="Content Placeholder 2 1 1 2 2 2 1">
              <a:extLst>
                <a:ext uri="{FF2B5EF4-FFF2-40B4-BE49-F238E27FC236}">
                  <a16:creationId xmlns:a16="http://schemas.microsoft.com/office/drawing/2014/main" id="{C78D4B6A-EBA2-46B1-858A-A50ED49BC82C}"/>
                </a:ext>
              </a:extLst>
            </p:cNvPr>
            <p:cNvSpPr txBox="1">
              <a:spLocks/>
            </p:cNvSpPr>
            <p:nvPr/>
          </p:nvSpPr>
          <p:spPr>
            <a:xfrm>
              <a:off x="388958" y="5285950"/>
              <a:ext cx="11577851" cy="4996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Intervals must be computed from data: i.e.,                          and</a:t>
              </a:r>
              <a:endParaRPr lang="es-MX" sz="2400" u="sng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E9F7EC-8F55-4380-A795-4C488A63D98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3546" y="5370710"/>
              <a:ext cx="1834544" cy="30362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7DDCA68-5E16-4E18-A487-A5D7683CCAEC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1687" y="5370710"/>
              <a:ext cx="1803450" cy="30362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E65AE7-1946-43E6-AF0E-1A717513EC68}"/>
              </a:ext>
            </a:extLst>
          </p:cNvPr>
          <p:cNvGrpSpPr/>
          <p:nvPr/>
        </p:nvGrpSpPr>
        <p:grpSpPr>
          <a:xfrm>
            <a:off x="307074" y="5108909"/>
            <a:ext cx="11577851" cy="499605"/>
            <a:chOff x="388958" y="5910038"/>
            <a:chExt cx="11577851" cy="499605"/>
          </a:xfrm>
        </p:grpSpPr>
        <p:sp>
          <p:nvSpPr>
            <p:cNvPr id="40" name="Content Placeholder 2 1 1 2 2 2 2">
              <a:extLst>
                <a:ext uri="{FF2B5EF4-FFF2-40B4-BE49-F238E27FC236}">
                  <a16:creationId xmlns:a16="http://schemas.microsoft.com/office/drawing/2014/main" id="{F98B6E2D-78DC-4A28-BC17-ABD59B53B736}"/>
                </a:ext>
              </a:extLst>
            </p:cNvPr>
            <p:cNvSpPr txBox="1">
              <a:spLocks/>
            </p:cNvSpPr>
            <p:nvPr/>
          </p:nvSpPr>
          <p:spPr>
            <a:xfrm>
              <a:off x="388958" y="5910038"/>
              <a:ext cx="11577851" cy="4996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Interval (</a:t>
              </a:r>
              <a:r>
                <a:rPr lang="en-US" sz="2400" dirty="0" err="1"/>
                <a:t>a,b</a:t>
              </a:r>
              <a:r>
                <a:rPr lang="en-US" sz="2400" dirty="0"/>
                <a:t>) is </a:t>
              </a:r>
              <a:r>
                <a:rPr lang="en-US" sz="2400" b="1" dirty="0"/>
                <a:t>random</a:t>
              </a:r>
              <a:r>
                <a:rPr lang="en-US" sz="2400" dirty="0"/>
                <a:t>, parameter    is </a:t>
              </a:r>
              <a:r>
                <a:rPr lang="en-US" sz="2400" b="1" dirty="0"/>
                <a:t>not random</a:t>
              </a:r>
              <a:r>
                <a:rPr lang="en-US" sz="2400" dirty="0"/>
                <a:t> (it is fixed) </a:t>
              </a:r>
              <a:endParaRPr lang="es-MX" sz="2400" u="sng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98F2F7E-16F2-43BC-B417-21EB708F5DA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387" y="5992057"/>
              <a:ext cx="147239" cy="2539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E0C4E1-F28C-D849-A24E-98D606E82B08}"/>
              </a:ext>
            </a:extLst>
          </p:cNvPr>
          <p:cNvGrpSpPr/>
          <p:nvPr/>
        </p:nvGrpSpPr>
        <p:grpSpPr>
          <a:xfrm>
            <a:off x="388960" y="1939043"/>
            <a:ext cx="6847354" cy="2964175"/>
            <a:chOff x="388960" y="1939043"/>
            <a:chExt cx="6847354" cy="2964175"/>
          </a:xfrm>
        </p:grpSpPr>
        <p:sp>
          <p:nvSpPr>
            <p:cNvPr id="22" name="Content Placeholder 2 1 1 2 1">
              <a:extLst>
                <a:ext uri="{FF2B5EF4-FFF2-40B4-BE49-F238E27FC236}">
                  <a16:creationId xmlns:a16="http://schemas.microsoft.com/office/drawing/2014/main" id="{016C8AF0-D6C7-407B-B7DD-7157DA5EF35C}"/>
                </a:ext>
              </a:extLst>
            </p:cNvPr>
            <p:cNvSpPr txBox="1">
              <a:spLocks/>
            </p:cNvSpPr>
            <p:nvPr/>
          </p:nvSpPr>
          <p:spPr>
            <a:xfrm>
              <a:off x="388960" y="3494888"/>
              <a:ext cx="6847354" cy="14083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dirty="0"/>
                <a:t>In English</a:t>
              </a:r>
              <a:r>
                <a:rPr lang="en-US" sz="2400" dirty="0"/>
                <a:t> the interval          contains  the true parameter value    with probability </a:t>
              </a:r>
              <a:r>
                <a:rPr lang="en-US" sz="2400" b="1" dirty="0"/>
                <a:t>at least</a:t>
              </a:r>
              <a:endParaRPr lang="es-MX" sz="2400" b="1" u="sng" dirty="0"/>
            </a:p>
          </p:txBody>
        </p:sp>
        <p:sp>
          <p:nvSpPr>
            <p:cNvPr id="5" name="Content Placeholder 2 1 1 2 2 1">
              <a:extLst>
                <a:ext uri="{FF2B5EF4-FFF2-40B4-BE49-F238E27FC236}">
                  <a16:creationId xmlns:a16="http://schemas.microsoft.com/office/drawing/2014/main" id="{D9F9CEBE-1FDE-4960-8B89-C9088609C50A}"/>
                </a:ext>
              </a:extLst>
            </p:cNvPr>
            <p:cNvSpPr txBox="1">
              <a:spLocks/>
            </p:cNvSpPr>
            <p:nvPr/>
          </p:nvSpPr>
          <p:spPr>
            <a:xfrm>
              <a:off x="388960" y="1939043"/>
              <a:ext cx="6847354" cy="8940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Given data                    and confidence</a:t>
              </a:r>
              <a:br>
                <a:rPr lang="en-US" sz="2400" dirty="0"/>
              </a:br>
              <a:r>
                <a:rPr lang="en-US" sz="2400" dirty="0"/>
                <a:t>find interval          such that,</a:t>
              </a:r>
              <a:endParaRPr lang="es-MX" sz="2400" u="sng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69728D-FDF9-466F-A508-8E5C161E5E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460" y="3883706"/>
              <a:ext cx="147239" cy="253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A1D4EC-B219-4765-87F3-772EADAFCCF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209" y="2038705"/>
              <a:ext cx="1446783" cy="2652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FAB50FD-4FCE-4AC1-8D2A-D72FA65EC2B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254" y="2013943"/>
              <a:ext cx="1198032" cy="30362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C4F5DE-694D-4FFB-977E-F8A75A8818A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734" y="2342574"/>
              <a:ext cx="605418" cy="30362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A6FE94B-C916-48E1-9452-BFE81734737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342" y="2964431"/>
              <a:ext cx="2756387" cy="30362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7D0F68A-57AC-4C12-8AE7-FC577B57099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815" y="3548367"/>
              <a:ext cx="605418" cy="30362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6FAAEEB-D994-4747-BEDF-3B44787189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706" y="3928650"/>
              <a:ext cx="678580" cy="20485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98AA8-4618-F64F-A6C2-AEDD86C7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53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C8E5AA-9D11-3647-ABC6-7DCA4E0C66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60" y="1955536"/>
            <a:ext cx="1093775" cy="365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537F38-7105-1848-896F-122564390DB0}"/>
              </a:ext>
            </a:extLst>
          </p:cNvPr>
          <p:cNvGrpSpPr/>
          <p:nvPr/>
        </p:nvGrpSpPr>
        <p:grpSpPr>
          <a:xfrm>
            <a:off x="4197233" y="1518744"/>
            <a:ext cx="4403243" cy="785174"/>
            <a:chOff x="4197233" y="1518744"/>
            <a:chExt cx="4403243" cy="78517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DEECC7-1E7E-AB45-9D24-42DCB937CD69}"/>
                </a:ext>
              </a:extLst>
            </p:cNvPr>
            <p:cNvCxnSpPr/>
            <p:nvPr/>
          </p:nvCxnSpPr>
          <p:spPr>
            <a:xfrm flipV="1">
              <a:off x="4197233" y="2013943"/>
              <a:ext cx="1537394" cy="289975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4AC9E8-CAFD-1046-AEE1-2133BFD3883C}"/>
                </a:ext>
              </a:extLst>
            </p:cNvPr>
            <p:cNvSpPr txBox="1"/>
            <p:nvPr/>
          </p:nvSpPr>
          <p:spPr>
            <a:xfrm>
              <a:off x="4280063" y="1518744"/>
              <a:ext cx="4320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accent2"/>
                  </a:solidFill>
                </a:rPr>
                <a:t>significance level = failure rate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 1 1 2 2 2 2">
                <a:extLst>
                  <a:ext uri="{FF2B5EF4-FFF2-40B4-BE49-F238E27FC236}">
                    <a16:creationId xmlns:a16="http://schemas.microsoft.com/office/drawing/2014/main" id="{637D33D9-28F0-55B8-3FF6-11ED87CA94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073" y="5732997"/>
                <a:ext cx="11577851" cy="816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Usually, you compute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MX" sz="2400" dirty="0"/>
                  <a:t> and then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MX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s-MX" sz="2400" dirty="0"/>
                  <a:t> for a carefully chosen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s-MX" sz="2400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 1 1 2 2 2 2">
                <a:extLst>
                  <a:ext uri="{FF2B5EF4-FFF2-40B4-BE49-F238E27FC236}">
                    <a16:creationId xmlns:a16="http://schemas.microsoft.com/office/drawing/2014/main" id="{637D33D9-28F0-55B8-3FF6-11ED87CA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73" y="5732997"/>
                <a:ext cx="11577851" cy="816130"/>
              </a:xfrm>
              <a:prstGeom prst="rect">
                <a:avLst/>
              </a:prstGeom>
              <a:blipFill>
                <a:blip r:embed="rId24"/>
                <a:stretch>
                  <a:fillRect l="-767" t="-923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87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5A0C-F31A-42BB-96C4-8A5D3595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Intervals of the Normal Distribution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 1 1 1">
                <a:extLst>
                  <a:ext uri="{FF2B5EF4-FFF2-40B4-BE49-F238E27FC236}">
                    <a16:creationId xmlns:a16="http://schemas.microsoft.com/office/drawing/2014/main" id="{79B19BD5-3331-48D9-919E-5B3D32FD4E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655" y="864024"/>
                <a:ext cx="11414078" cy="14275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2400" dirty="0"/>
                  <a:t> with unknown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MX" sz="2400" dirty="0"/>
                  <a:t> &amp; 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sz="2400" dirty="0"/>
                  <a:t>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MX" sz="2400" dirty="0"/>
                  <a:t>. </a:t>
                </a:r>
              </a:p>
              <a:p>
                <a:pPr marL="0" indent="0">
                  <a:buNone/>
                </a:pPr>
                <a:r>
                  <a:rPr lang="es-MX" sz="2400" b="1" u="sng" dirty="0"/>
                  <a:t>(Fact 1)</a:t>
                </a:r>
                <a:r>
                  <a:rPr lang="es-MX" sz="2400" dirty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s-MX" sz="2400" dirty="0"/>
              </a:p>
            </p:txBody>
          </p:sp>
        </mc:Choice>
        <mc:Fallback xmlns="">
          <p:sp>
            <p:nvSpPr>
              <p:cNvPr id="4" name="Content Placeholder 2 1 1 1">
                <a:extLst>
                  <a:ext uri="{FF2B5EF4-FFF2-40B4-BE49-F238E27FC236}">
                    <a16:creationId xmlns:a16="http://schemas.microsoft.com/office/drawing/2014/main" id="{79B19BD5-3331-48D9-919E-5B3D32FD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5" y="864024"/>
                <a:ext cx="11414078" cy="1427572"/>
              </a:xfrm>
              <a:prstGeom prst="rect">
                <a:avLst/>
              </a:prstGeom>
              <a:blipFill>
                <a:blip r:embed="rId6"/>
                <a:stretch>
                  <a:fillRect l="-889" t="-38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D9DD-C750-054C-910B-8D745D8B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54</a:t>
            </a:fld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B77A56-CCDB-8442-8FB3-B67B2375C3B4}"/>
              </a:ext>
            </a:extLst>
          </p:cNvPr>
          <p:cNvGrpSpPr/>
          <p:nvPr/>
        </p:nvGrpSpPr>
        <p:grpSpPr>
          <a:xfrm>
            <a:off x="117655" y="2573729"/>
            <a:ext cx="7012737" cy="2863780"/>
            <a:chOff x="117655" y="3004457"/>
            <a:chExt cx="7012737" cy="286378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6BE2A6D-2783-1541-95A7-78F1E6D151AC}"/>
                </a:ext>
              </a:extLst>
            </p:cNvPr>
            <p:cNvGrpSpPr/>
            <p:nvPr/>
          </p:nvGrpSpPr>
          <p:grpSpPr>
            <a:xfrm>
              <a:off x="117655" y="3085613"/>
              <a:ext cx="7012737" cy="1739053"/>
              <a:chOff x="249567" y="3282184"/>
              <a:chExt cx="7012737" cy="1739053"/>
            </a:xfrm>
          </p:grpSpPr>
          <p:sp>
            <p:nvSpPr>
              <p:cNvPr id="37" name="Content Placeholder 2 1 1 1 1 1 1 1 1 1 2 2 2 1 1 1 2">
                <a:extLst>
                  <a:ext uri="{FF2B5EF4-FFF2-40B4-BE49-F238E27FC236}">
                    <a16:creationId xmlns:a16="http://schemas.microsoft.com/office/drawing/2014/main" id="{8454095E-9B0C-AD43-B7CE-32673DD82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567" y="3282184"/>
                <a:ext cx="7012737" cy="532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b="1" dirty="0"/>
                  <a:t>Recall:</a:t>
                </a:r>
                <a:endParaRPr lang="en-US" sz="2800" dirty="0"/>
              </a:p>
            </p:txBody>
          </p:sp>
          <p:sp>
            <p:nvSpPr>
              <p:cNvPr id="38" name="Content Placeholder 2 1 1 1 1 1 1 1 1 1 2 2 2 1 1 1 3 1">
                <a:extLst>
                  <a:ext uri="{FF2B5EF4-FFF2-40B4-BE49-F238E27FC236}">
                    <a16:creationId xmlns:a16="http://schemas.microsoft.com/office/drawing/2014/main" id="{70B95984-FF58-2F4E-A0DF-65FDB6C77E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567" y="3830941"/>
                <a:ext cx="7012737" cy="532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Closed under additivity: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0853F80-82B8-8A4A-A953-CD8265AF6F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04329" y="4252334"/>
                <a:ext cx="1641577" cy="27435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0AB19C14-0020-8E49-8EA7-EBEB7E8338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0873" y="4252334"/>
                <a:ext cx="1604996" cy="307891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F426E8B-58CC-4642-8DD9-B3E8EAED79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56818" y="4713346"/>
                <a:ext cx="3313639" cy="307891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362CAF-0BA3-C649-88F5-80C94D0A1AEB}"/>
                </a:ext>
              </a:extLst>
            </p:cNvPr>
            <p:cNvGrpSpPr/>
            <p:nvPr/>
          </p:nvGrpSpPr>
          <p:grpSpPr>
            <a:xfrm>
              <a:off x="117655" y="4951060"/>
              <a:ext cx="7012737" cy="683970"/>
              <a:chOff x="249567" y="5147631"/>
              <a:chExt cx="7012737" cy="683970"/>
            </a:xfrm>
          </p:grpSpPr>
          <p:sp>
            <p:nvSpPr>
              <p:cNvPr id="43" name="Content Placeholder 2 1 1 1 1 1 1 1 1 1 2 2 2 1 1 1 3 2">
                <a:extLst>
                  <a:ext uri="{FF2B5EF4-FFF2-40B4-BE49-F238E27FC236}">
                    <a16:creationId xmlns:a16="http://schemas.microsoft.com/office/drawing/2014/main" id="{77CEB6AA-A09D-804C-B1D2-A1A7D05D7F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567" y="5147631"/>
                <a:ext cx="7012737" cy="532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Closed under affine transformation (a and b constant):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B661197-A700-1A4E-A368-E5927FA8DF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1443" y="5557243"/>
                <a:ext cx="2988981" cy="274358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3635C0-9D8B-D549-AED7-587FFBA2CF0B}"/>
                </a:ext>
              </a:extLst>
            </p:cNvPr>
            <p:cNvSpPr/>
            <p:nvPr/>
          </p:nvSpPr>
          <p:spPr>
            <a:xfrm>
              <a:off x="117655" y="3004457"/>
              <a:ext cx="6484112" cy="286378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14259C-298B-CE4E-A62D-56ABEB704B49}"/>
                  </a:ext>
                </a:extLst>
              </p:cNvPr>
              <p:cNvSpPr txBox="1"/>
              <p:nvPr/>
            </p:nvSpPr>
            <p:spPr>
              <a:xfrm>
                <a:off x="6601767" y="2420327"/>
                <a:ext cx="5472578" cy="1993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(proof)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l"/>
                <a:r>
                  <a:rPr lang="en-US" sz="2400" dirty="0"/>
                  <a:t>Use this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14259C-298B-CE4E-A62D-56ABEB70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67" y="2420327"/>
                <a:ext cx="5472578" cy="1993431"/>
              </a:xfrm>
              <a:prstGeom prst="rect">
                <a:avLst/>
              </a:prstGeom>
              <a:blipFill>
                <a:blip r:embed="rId11"/>
                <a:stretch>
                  <a:fillRect l="-1620" t="-41139" r="-1852" b="-6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74F9547-53C6-2849-98DE-7E33C88959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75575" y="4300150"/>
            <a:ext cx="2377883" cy="776103"/>
          </a:xfrm>
          <a:prstGeom prst="bentConnector3">
            <a:avLst>
              <a:gd name="adj1" fmla="val 6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6FE7F1B-00F4-2742-814F-303F82C39E7C}"/>
              </a:ext>
            </a:extLst>
          </p:cNvPr>
          <p:cNvSpPr txBox="1"/>
          <p:nvPr/>
        </p:nvSpPr>
        <p:spPr>
          <a:xfrm>
            <a:off x="9359343" y="149160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quiz candidate</a:t>
            </a:r>
          </a:p>
        </p:txBody>
      </p:sp>
    </p:spTree>
    <p:extLst>
      <p:ext uri="{BB962C8B-B14F-4D97-AF65-F5344CB8AC3E}">
        <p14:creationId xmlns:p14="http://schemas.microsoft.com/office/powerpoint/2010/main" val="276472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5A0C-F31A-42BB-96C4-8A5D3595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Intervals of the Normal Distribution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 1 1 1">
                <a:extLst>
                  <a:ext uri="{FF2B5EF4-FFF2-40B4-BE49-F238E27FC236}">
                    <a16:creationId xmlns:a16="http://schemas.microsoft.com/office/drawing/2014/main" id="{79B19BD5-3331-48D9-919E-5B3D32FD4E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655" y="864024"/>
                <a:ext cx="11414078" cy="14275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2400" dirty="0"/>
                  <a:t> with unknown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MX" sz="2400" dirty="0"/>
                  <a:t> &amp; 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sz="2400" dirty="0"/>
                  <a:t>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MX" sz="2400" dirty="0"/>
                  <a:t>. </a:t>
                </a:r>
              </a:p>
            </p:txBody>
          </p:sp>
        </mc:Choice>
        <mc:Fallback xmlns="">
          <p:sp>
            <p:nvSpPr>
              <p:cNvPr id="4" name="Content Placeholder 2 1 1 1">
                <a:extLst>
                  <a:ext uri="{FF2B5EF4-FFF2-40B4-BE49-F238E27FC236}">
                    <a16:creationId xmlns:a16="http://schemas.microsoft.com/office/drawing/2014/main" id="{79B19BD5-3331-48D9-919E-5B3D32FD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5" y="864024"/>
                <a:ext cx="11414078" cy="1427572"/>
              </a:xfrm>
              <a:prstGeom prst="rect">
                <a:avLst/>
              </a:prstGeom>
              <a:blipFill>
                <a:blip r:embed="rId2"/>
                <a:stretch>
                  <a:fillRect l="-889" t="-38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D9DD-C750-054C-910B-8D745D8B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55</a:t>
            </a:fld>
            <a:endParaRPr lang="en-US"/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2AEC905-1191-4B46-918F-3ACECBA3C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56" y="1667626"/>
            <a:ext cx="6027722" cy="3013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 1 1 2 1">
                <a:extLst>
                  <a:ext uri="{FF2B5EF4-FFF2-40B4-BE49-F238E27FC236}">
                    <a16:creationId xmlns:a16="http://schemas.microsoft.com/office/drawing/2014/main" id="{C8D53F2D-451F-4042-97A4-75DDC1ED2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162" y="1567488"/>
                <a:ext cx="5997438" cy="2334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sz="2200" b="1" u="sng" dirty="0"/>
                  <a:t>(Fact 2)</a:t>
                </a:r>
                <a:r>
                  <a:rPr lang="en-US" sz="2200" b="1" dirty="0"/>
                  <a:t> </a:t>
                </a:r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200" dirty="0"/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∈[−</m:t>
                          </m:r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 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is the CDF of Z. </a:t>
                </a:r>
                <a:br>
                  <a:rPr lang="en-US" sz="1800" dirty="0"/>
                </a:br>
                <a:r>
                  <a:rPr lang="en-US" sz="1800" dirty="0"/>
                  <a:t>  z = 1.96: RHS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≈.95</m:t>
                    </m:r>
                  </m:oMath>
                </a14:m>
                <a:r>
                  <a:rPr lang="en-US" sz="1800" dirty="0"/>
                  <a:t>,   95% confident</a:t>
                </a:r>
                <a:br>
                  <a:rPr lang="en-US" sz="1800" dirty="0"/>
                </a:br>
                <a:r>
                  <a:rPr lang="en-US" sz="1800" dirty="0"/>
                  <a:t>  z = 2.58: RHS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≈.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99</m:t>
                    </m:r>
                  </m:oMath>
                </a14:m>
                <a:r>
                  <a:rPr lang="en-US" sz="1800" dirty="0"/>
                  <a:t>, 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0" name="Content Placeholder 2 1 1 2 1">
                <a:extLst>
                  <a:ext uri="{FF2B5EF4-FFF2-40B4-BE49-F238E27FC236}">
                    <a16:creationId xmlns:a16="http://schemas.microsoft.com/office/drawing/2014/main" id="{C8D53F2D-451F-4042-97A4-75DDC1ED2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2" y="1567488"/>
                <a:ext cx="5997438" cy="2334982"/>
              </a:xfrm>
              <a:prstGeom prst="rect">
                <a:avLst/>
              </a:prstGeom>
              <a:blipFill>
                <a:blip r:embed="rId4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A8DEE1E-80C3-1947-BCD9-75F957D9E9E7}"/>
              </a:ext>
            </a:extLst>
          </p:cNvPr>
          <p:cNvSpPr txBox="1"/>
          <p:nvPr/>
        </p:nvSpPr>
        <p:spPr>
          <a:xfrm>
            <a:off x="5943951" y="4670399"/>
            <a:ext cx="54569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i="1" dirty="0">
                <a:solidFill>
                  <a:schemeClr val="accent1"/>
                </a:solidFill>
              </a:rPr>
              <a:t>Gaussians almost do not have tails!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53FF7-D7CF-B54F-9875-BBE0F154EE3F}"/>
              </a:ext>
            </a:extLst>
          </p:cNvPr>
          <p:cNvSpPr txBox="1"/>
          <p:nvPr/>
        </p:nvSpPr>
        <p:spPr>
          <a:xfrm>
            <a:off x="5577056" y="5263412"/>
            <a:ext cx="582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remember: ‘normal algebra’ is very useful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(and will appear in exams)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899E4-671A-1142-ACF1-A6CBFBD5C35F}"/>
                  </a:ext>
                </a:extLst>
              </p:cNvPr>
              <p:cNvSpPr txBox="1"/>
              <p:nvPr/>
            </p:nvSpPr>
            <p:spPr>
              <a:xfrm>
                <a:off x="167710" y="4002608"/>
                <a:ext cx="5456943" cy="2562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200" b="1" u="sng" dirty="0"/>
                  <a:t>(Corollary) </a:t>
                </a:r>
                <a:endParaRPr lang="es-MX" sz="2200" b="1" u="sng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s-MX" sz="2000" dirty="0"/>
                  <a:t>hints: use the fact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s-MX" sz="2000" dirty="0"/>
                  <a:t> .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≔ 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s-MX" sz="2000" dirty="0"/>
                  <a:t> and use Fact 2.</a:t>
                </a:r>
              </a:p>
              <a:p>
                <a:pPr algn="l"/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899E4-671A-1142-ACF1-A6CBFBD5C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10" y="4002608"/>
                <a:ext cx="5456943" cy="2562753"/>
              </a:xfrm>
              <a:prstGeom prst="rect">
                <a:avLst/>
              </a:prstGeom>
              <a:blipFill>
                <a:blip r:embed="rId5"/>
                <a:stretch>
                  <a:fillRect l="-1392" t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C2AC63-0CB9-8244-9A2D-490B30CBCD64}"/>
                  </a:ext>
                </a:extLst>
              </p:cNvPr>
              <p:cNvSpPr txBox="1"/>
              <p:nvPr/>
            </p:nvSpPr>
            <p:spPr>
              <a:xfrm>
                <a:off x="9426862" y="1385493"/>
                <a:ext cx="2616855" cy="101566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sz="2000" dirty="0"/>
                  <a:t>Terminology: “standard” normal </a:t>
                </a:r>
                <a:br>
                  <a:rPr lang="en-US" sz="2000" dirty="0"/>
                </a:br>
                <a:r>
                  <a:rPr lang="en-US" sz="2000" dirty="0"/>
                  <a:t>distribution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C2AC63-0CB9-8244-9A2D-490B30CBC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862" y="1385493"/>
                <a:ext cx="2616855" cy="1015663"/>
              </a:xfrm>
              <a:prstGeom prst="rect">
                <a:avLst/>
              </a:prstGeom>
              <a:blipFill>
                <a:blip r:embed="rId6"/>
                <a:stretch>
                  <a:fillRect l="-2415" t="-2439" b="-85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32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5A0C-F31A-42BB-96C4-8A5D3595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Intervals of the Normal Distribution</a:t>
            </a:r>
            <a:endParaRPr lang="es-MX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D9DD-C750-054C-910B-8D745D8B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 1 1 1">
                <a:extLst>
                  <a:ext uri="{FF2B5EF4-FFF2-40B4-BE49-F238E27FC236}">
                    <a16:creationId xmlns:a16="http://schemas.microsoft.com/office/drawing/2014/main" id="{746232EB-4230-3F4A-B23E-3C521BB9F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655" y="1456830"/>
                <a:ext cx="11414078" cy="2881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s-MX" sz="2400" dirty="0"/>
                  <a:t>Finally, by our corollary,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1.96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1.96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≥0.95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2.58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2.5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≥0.9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s-MX" sz="2000" dirty="0"/>
              </a:p>
            </p:txBody>
          </p:sp>
        </mc:Choice>
        <mc:Fallback xmlns="">
          <p:sp>
            <p:nvSpPr>
              <p:cNvPr id="12" name="Content Placeholder 2 1 1 1">
                <a:extLst>
                  <a:ext uri="{FF2B5EF4-FFF2-40B4-BE49-F238E27FC236}">
                    <a16:creationId xmlns:a16="http://schemas.microsoft.com/office/drawing/2014/main" id="{746232EB-4230-3F4A-B23E-3C521BB9F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5" y="1456830"/>
                <a:ext cx="11414078" cy="2881667"/>
              </a:xfrm>
              <a:prstGeom prst="rect">
                <a:avLst/>
              </a:prstGeom>
              <a:blipFill>
                <a:blip r:embed="rId2"/>
                <a:stretch>
                  <a:fillRect l="-889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E19148-C049-A446-BD6B-480B1D024474}"/>
                  </a:ext>
                </a:extLst>
              </p:cNvPr>
              <p:cNvSpPr txBox="1"/>
              <p:nvPr/>
            </p:nvSpPr>
            <p:spPr>
              <a:xfrm>
                <a:off x="117655" y="3738472"/>
                <a:ext cx="61785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chemeClr val="tx1"/>
                    </a:solidFill>
                  </a:rPr>
                  <a:t>This is a confidence bound for the mean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!!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E19148-C049-A446-BD6B-480B1D024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5" y="3738472"/>
                <a:ext cx="6178551" cy="461665"/>
              </a:xfrm>
              <a:prstGeom prst="rect">
                <a:avLst/>
              </a:prstGeom>
              <a:blipFill>
                <a:blip r:embed="rId3"/>
                <a:stretch>
                  <a:fillRect l="-1643" t="-10811" r="-616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AD501D-377D-7447-943C-5CEDCA12FE79}"/>
                  </a:ext>
                </a:extLst>
              </p:cNvPr>
              <p:cNvSpPr txBox="1"/>
              <p:nvPr/>
            </p:nvSpPr>
            <p:spPr>
              <a:xfrm>
                <a:off x="117655" y="5010743"/>
                <a:ext cx="108398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chemeClr val="accent1"/>
                    </a:solidFill>
                  </a:rPr>
                  <a:t>Q: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from an arbitrary distribution, can we still use the same method?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AD501D-377D-7447-943C-5CEDCA12F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5" y="5010743"/>
                <a:ext cx="10839827" cy="461665"/>
              </a:xfrm>
              <a:prstGeom prst="rect">
                <a:avLst/>
              </a:prstGeom>
              <a:blipFill>
                <a:blip r:embed="rId4"/>
                <a:stretch>
                  <a:fillRect l="-937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B86B0A-8FCE-4C4B-A62D-F0F87F2E52D4}"/>
                  </a:ext>
                </a:extLst>
              </p:cNvPr>
              <p:cNvSpPr txBox="1"/>
              <p:nvPr/>
            </p:nvSpPr>
            <p:spPr>
              <a:xfrm>
                <a:off x="117655" y="4198873"/>
                <a:ext cx="5596660" cy="671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=&gt; Compute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1.96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1.96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. Done!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B86B0A-8FCE-4C4B-A62D-F0F87F2E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5" y="4198873"/>
                <a:ext cx="5596660" cy="671081"/>
              </a:xfrm>
              <a:prstGeom prst="rect">
                <a:avLst/>
              </a:prstGeom>
              <a:blipFill>
                <a:blip r:embed="rId5"/>
                <a:stretch>
                  <a:fillRect l="-1814" r="-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5BF7AC-CAF9-0D4C-B877-14B161130258}"/>
              </a:ext>
            </a:extLst>
          </p:cNvPr>
          <p:cNvSpPr txBox="1"/>
          <p:nvPr/>
        </p:nvSpPr>
        <p:spPr>
          <a:xfrm>
            <a:off x="178615" y="5580298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Almost yes, if n is large enough! =&gt; central limit theorem (see later).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459A1-F359-0743-967F-11B35E5C300D}"/>
                  </a:ext>
                </a:extLst>
              </p:cNvPr>
              <p:cNvSpPr txBox="1"/>
              <p:nvPr/>
            </p:nvSpPr>
            <p:spPr>
              <a:xfrm>
                <a:off x="7770200" y="3359329"/>
                <a:ext cx="4183908" cy="165141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note we can switch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1.96</m:t>
                                  </m:r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1.96</m:t>
                                  </m:r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≥0.95</m:t>
                      </m:r>
                      <m:r>
                        <a:rPr lang="en-US" sz="2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459A1-F359-0743-967F-11B35E5C3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200" y="3359329"/>
                <a:ext cx="4183908" cy="1651414"/>
              </a:xfrm>
              <a:prstGeom prst="rect">
                <a:avLst/>
              </a:prstGeom>
              <a:blipFill>
                <a:blip r:embed="rId6"/>
                <a:stretch>
                  <a:fillRect l="-1506" t="-752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 1 1 1">
                <a:extLst>
                  <a:ext uri="{FF2B5EF4-FFF2-40B4-BE49-F238E27FC236}">
                    <a16:creationId xmlns:a16="http://schemas.microsoft.com/office/drawing/2014/main" id="{73848BDE-6A84-D845-B3FF-4FB24846D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655" y="864024"/>
                <a:ext cx="11414078" cy="14275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2400" dirty="0"/>
                  <a:t> with unknown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MX" sz="2400" dirty="0"/>
                  <a:t> &amp; 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sz="2400" dirty="0"/>
                  <a:t>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MX" sz="2400" dirty="0"/>
                  <a:t>. </a:t>
                </a:r>
              </a:p>
            </p:txBody>
          </p:sp>
        </mc:Choice>
        <mc:Fallback xmlns="">
          <p:sp>
            <p:nvSpPr>
              <p:cNvPr id="11" name="Content Placeholder 2 1 1 1">
                <a:extLst>
                  <a:ext uri="{FF2B5EF4-FFF2-40B4-BE49-F238E27FC236}">
                    <a16:creationId xmlns:a16="http://schemas.microsoft.com/office/drawing/2014/main" id="{73848BDE-6A84-D845-B3FF-4FB24846D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5" y="864024"/>
                <a:ext cx="11414078" cy="1427572"/>
              </a:xfrm>
              <a:prstGeom prst="rect">
                <a:avLst/>
              </a:prstGeom>
              <a:blipFill>
                <a:blip r:embed="rId5"/>
                <a:stretch>
                  <a:fillRect l="-889" t="-38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14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AF6D-1509-44BE-8640-D692A733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Warning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83910-B4BB-4428-99FA-16A2BA014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941695"/>
            <a:ext cx="11656290" cy="581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u="sng" dirty="0"/>
              <a:t>Question</a:t>
            </a:r>
            <a:r>
              <a:rPr lang="en-US" sz="2800" i="1" dirty="0"/>
              <a:t> How should we interpret a confidence interval (e.g. 95%)?</a:t>
            </a:r>
            <a:endParaRPr lang="es-MX" sz="2800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488D-5915-4436-998C-E5AAD0C9D1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11" y="1706276"/>
            <a:ext cx="4197377" cy="354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4BCCA96-F44B-4464-8037-337E13159A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6758" y="3513993"/>
                <a:ext cx="10158484" cy="955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Wrong</a:t>
                </a:r>
                <a:r>
                  <a:rPr lang="en-US" sz="2800" dirty="0"/>
                  <a:t> If someone reveals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u="sng" dirty="0"/>
                  <a:t>when we have exactly the same data</a:t>
                </a:r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will be in the interval with probability at least 95%</a:t>
                </a:r>
                <a:endParaRPr lang="es-MX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4BCCA96-F44B-4464-8037-337E1315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58" y="3513993"/>
                <a:ext cx="10158484" cy="955649"/>
              </a:xfrm>
              <a:prstGeom prst="rect">
                <a:avLst/>
              </a:prstGeom>
              <a:blipFill>
                <a:blip r:embed="rId4"/>
                <a:stretch>
                  <a:fillRect l="-1250" t="-1052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46989-7188-4680-88C4-0D1F0F31F494}"/>
              </a:ext>
            </a:extLst>
          </p:cNvPr>
          <p:cNvSpPr txBox="1">
            <a:spLocks/>
          </p:cNvSpPr>
          <p:nvPr/>
        </p:nvSpPr>
        <p:spPr>
          <a:xfrm>
            <a:off x="267855" y="2376884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i="1" u="sng" dirty="0"/>
              <a:t>Hint</a:t>
            </a:r>
            <a:r>
              <a:rPr lang="en-US" sz="2800" i="1" dirty="0"/>
              <a:t> Think about what is random and what is not…</a:t>
            </a:r>
            <a:endParaRPr lang="es-MX" sz="2800" i="1" u="sng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614E34-D603-4094-9A59-ED4A0B706236}"/>
              </a:ext>
            </a:extLst>
          </p:cNvPr>
          <p:cNvSpPr txBox="1">
            <a:spLocks/>
          </p:cNvSpPr>
          <p:nvPr/>
        </p:nvSpPr>
        <p:spPr>
          <a:xfrm>
            <a:off x="145025" y="5580078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>
                <a:solidFill>
                  <a:schemeClr val="accent1"/>
                </a:solidFill>
              </a:rPr>
              <a:t>This is commonly misinterpreted</a:t>
            </a:r>
            <a:endParaRPr lang="es-MX" sz="2800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78C6CF-B950-464A-A5E4-885308FE022C}"/>
                  </a:ext>
                </a:extLst>
              </p:cNvPr>
              <p:cNvSpPr txBox="1"/>
              <p:nvPr/>
            </p:nvSpPr>
            <p:spPr>
              <a:xfrm>
                <a:off x="9041642" y="2344927"/>
                <a:ext cx="2759673" cy="646331"/>
              </a:xfrm>
              <a:prstGeom prst="rect">
                <a:avLst/>
              </a:prstGeom>
              <a:noFill/>
              <a:ln w="38100">
                <a:solidFill>
                  <a:srgbClr val="B9CDE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This is NOT about the randomness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s-MX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78C6CF-B950-464A-A5E4-885308FE0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42" y="2344927"/>
                <a:ext cx="2759673" cy="646331"/>
              </a:xfrm>
              <a:prstGeom prst="rect">
                <a:avLst/>
              </a:prstGeom>
              <a:blipFill>
                <a:blip r:embed="rId5"/>
                <a:stretch>
                  <a:fillRect t="-1818" b="-9091"/>
                </a:stretch>
              </a:blipFill>
              <a:ln w="38100">
                <a:solidFill>
                  <a:srgbClr val="B9CDE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8C9749-ADF5-EC40-A9F9-FE5D2E23FC16}"/>
                  </a:ext>
                </a:extLst>
              </p:cNvPr>
              <p:cNvSpPr txBox="1"/>
              <p:nvPr/>
            </p:nvSpPr>
            <p:spPr>
              <a:xfrm>
                <a:off x="1179821" y="4670917"/>
                <a:ext cx="86578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the moment you compute the interval with the data, whether or not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is in the interval is determined.. you just don’t know it!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8C9749-ADF5-EC40-A9F9-FE5D2E23F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21" y="4670917"/>
                <a:ext cx="8657861" cy="707886"/>
              </a:xfrm>
              <a:prstGeom prst="rect">
                <a:avLst/>
              </a:prstGeom>
              <a:blipFill>
                <a:blip r:embed="rId7"/>
                <a:stretch>
                  <a:fillRect l="-88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52F66-E1B3-534F-8719-AB0DDA01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 animBg="1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F299-B2F9-7341-8FEC-3C5EC1DD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Caveat: interpreting confidence intervals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D7D776-F9FE-A144-B9DC-117F88047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267" y="1242416"/>
                <a:ext cx="8535176" cy="5068599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Assume: Heights of UA students follow a normal distribution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with unknown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Fork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m</a:t>
                </a:r>
                <a:r>
                  <a:rPr lang="en-US" sz="2200" dirty="0"/>
                  <a:t> </a:t>
                </a:r>
                <a:r>
                  <a:rPr lang="en-US" sz="2200" b="1" u="sng" dirty="0"/>
                  <a:t>parallel universes</a:t>
                </a:r>
                <a:r>
                  <a:rPr lang="en-US" sz="2200" dirty="0"/>
                  <a:t>. For each universe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, </a:t>
                </a:r>
              </a:p>
              <a:p>
                <a:pPr lvl="1"/>
                <a:r>
                  <a:rPr lang="en-US" sz="2200" dirty="0"/>
                  <a:t>Subsample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UA students randomly, take the sample 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/>
                  <a:t>. </a:t>
                </a:r>
              </a:p>
              <a:p>
                <a:pPr lvl="1"/>
                <a:r>
                  <a:rPr lang="en-US" sz="2200" dirty="0"/>
                  <a:t>Compute the confidence bound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p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1.96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p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1.96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The fraction of parallel universes where the random interval includes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200" dirty="0"/>
                  <a:t> is </a:t>
                </a:r>
                <a:r>
                  <a:rPr lang="en-US" sz="2200" i="1" dirty="0"/>
                  <a:t>approximately</a:t>
                </a:r>
                <a:r>
                  <a:rPr lang="en-US" sz="2200" dirty="0"/>
                  <a:t> at least 0.95 if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/>
                  <a:t> is large enough.</a:t>
                </a:r>
              </a:p>
              <a:p>
                <a:r>
                  <a:rPr lang="en-US" sz="2200" dirty="0"/>
                  <a:t>As m goes to infinity, the fraction will become arbitrarily close to a value that is at least 0.95.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D7D776-F9FE-A144-B9DC-117F88047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267" y="1242416"/>
                <a:ext cx="8535176" cy="5068599"/>
              </a:xfrm>
              <a:blipFill>
                <a:blip r:embed="rId3"/>
                <a:stretch>
                  <a:fillRect l="-892" t="-1250" r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31F62-8BD6-EA41-9249-81A806BF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A352B-1BA3-044B-9F50-B387A679DE51}"/>
              </a:ext>
            </a:extLst>
          </p:cNvPr>
          <p:cNvSpPr txBox="1"/>
          <p:nvPr/>
        </p:nvSpPr>
        <p:spPr>
          <a:xfrm>
            <a:off x="0" y="681037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Recommended point of view: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A7B2E-5B5C-8DB2-827D-072456D0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279" y="1677832"/>
            <a:ext cx="3595721" cy="31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5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B93A-2F6B-4A41-B263-6BE0D3AF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bounds for arbitrary distributions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860B6-51C2-3242-98B7-9AC8BF9D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35F93E-3E3B-A646-9963-6C3033EF7413}"/>
                  </a:ext>
                </a:extLst>
              </p:cNvPr>
              <p:cNvSpPr/>
              <p:nvPr/>
            </p:nvSpPr>
            <p:spPr>
              <a:xfrm>
                <a:off x="190500" y="891272"/>
                <a:ext cx="1146218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u="sng" dirty="0">
                    <a:solidFill>
                      <a:schemeClr val="tx1"/>
                    </a:solidFill>
                  </a:rPr>
                  <a:t>Recall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tx1"/>
                    </a:solidFill>
                  </a:rPr>
                  <a:t> from an </a:t>
                </a:r>
                <a:r>
                  <a:rPr lang="en-US" sz="2800" b="1" i="1" dirty="0">
                    <a:solidFill>
                      <a:schemeClr val="tx1"/>
                    </a:solidFill>
                  </a:rPr>
                  <a:t>arbitrary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 distribution, can we still use the same method used for Gaussian?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35F93E-3E3B-A646-9963-6C3033EF7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891272"/>
                <a:ext cx="11462182" cy="954107"/>
              </a:xfrm>
              <a:prstGeom prst="rect">
                <a:avLst/>
              </a:prstGeom>
              <a:blipFill>
                <a:blip r:embed="rId2"/>
                <a:stretch>
                  <a:fillRect l="-1106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B9A3BE-2E69-FE41-8FD3-87B8A22A0304}"/>
              </a:ext>
            </a:extLst>
          </p:cNvPr>
          <p:cNvSpPr txBox="1"/>
          <p:nvPr/>
        </p:nvSpPr>
        <p:spPr>
          <a:xfrm>
            <a:off x="190500" y="2154760"/>
            <a:ext cx="655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Short answer: YES, if n is large enough.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81295-7DD1-FC48-8D48-3FF5F296802A}"/>
              </a:ext>
            </a:extLst>
          </p:cNvPr>
          <p:cNvSpPr txBox="1"/>
          <p:nvPr/>
        </p:nvSpPr>
        <p:spPr>
          <a:xfrm>
            <a:off x="190500" y="3196740"/>
            <a:ext cx="617027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Plan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Law of large numbers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Central limit theorem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3 methods for arbitrary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260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73D3-28E4-43CE-BA05-B0FECDD2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Coin Bias</a:t>
            </a:r>
            <a:endParaRPr lang="es-MX" dirty="0"/>
          </a:p>
        </p:txBody>
      </p:sp>
      <p:sp>
        <p:nvSpPr>
          <p:cNvPr id="3" name="Content Placeholder 2 1 1">
            <a:extLst>
              <a:ext uri="{FF2B5EF4-FFF2-40B4-BE49-F238E27FC236}">
                <a16:creationId xmlns:a16="http://schemas.microsoft.com/office/drawing/2014/main" id="{B465FC8A-5799-457B-B488-411E92D6C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model each coin toss as a Bernoulli random variable,</a:t>
            </a:r>
            <a:endParaRPr lang="es-MX" sz="2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5AB9DB-7986-4E61-8987-615179D42D9B}"/>
              </a:ext>
            </a:extLst>
          </p:cNvPr>
          <p:cNvGrpSpPr/>
          <p:nvPr/>
        </p:nvGrpSpPr>
        <p:grpSpPr>
          <a:xfrm>
            <a:off x="267855" y="2694593"/>
            <a:ext cx="11656290" cy="581892"/>
            <a:chOff x="267855" y="2585077"/>
            <a:chExt cx="11656290" cy="581892"/>
          </a:xfrm>
        </p:grpSpPr>
        <p:sp>
          <p:nvSpPr>
            <p:cNvPr id="16" name="Content Placeholder 2 1 2 1">
              <a:extLst>
                <a:ext uri="{FF2B5EF4-FFF2-40B4-BE49-F238E27FC236}">
                  <a16:creationId xmlns:a16="http://schemas.microsoft.com/office/drawing/2014/main" id="{4BEF4D14-192D-4C7D-A9A4-23CA5F8DCB1F}"/>
                </a:ext>
              </a:extLst>
            </p:cNvPr>
            <p:cNvSpPr txBox="1">
              <a:spLocks/>
            </p:cNvSpPr>
            <p:nvPr/>
          </p:nvSpPr>
          <p:spPr>
            <a:xfrm>
              <a:off x="267855" y="2585077"/>
              <a:ext cx="11656290" cy="581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800" dirty="0"/>
                <a:t>Recall that    is the coin bias (probability of heads) and that,</a:t>
              </a:r>
              <a:endParaRPr lang="es-MX" sz="28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FCB6F7C-D05F-441F-B41E-69C9AEC17DF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1570" y="2767655"/>
              <a:ext cx="219487" cy="178028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D85BDE9-BF81-4C3D-8E66-604B491A97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42" y="3480779"/>
            <a:ext cx="1448916" cy="3542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254C9E-7E3D-413A-BE52-A8A0E1EE94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58"/>
          <a:stretch/>
        </p:blipFill>
        <p:spPr>
          <a:xfrm>
            <a:off x="4607350" y="4520685"/>
            <a:ext cx="2233428" cy="102853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101288D-369D-4FDE-BE44-8F3A4854CD76}"/>
              </a:ext>
            </a:extLst>
          </p:cNvPr>
          <p:cNvGrpSpPr/>
          <p:nvPr/>
        </p:nvGrpSpPr>
        <p:grpSpPr>
          <a:xfrm>
            <a:off x="267855" y="4039300"/>
            <a:ext cx="11656290" cy="581892"/>
            <a:chOff x="267855" y="3909392"/>
            <a:chExt cx="11656290" cy="58189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DEBF12-EBE9-43C5-9124-75233B5DBD9F}"/>
                </a:ext>
              </a:extLst>
            </p:cNvPr>
            <p:cNvGrpSpPr/>
            <p:nvPr/>
          </p:nvGrpSpPr>
          <p:grpSpPr>
            <a:xfrm>
              <a:off x="267855" y="3909392"/>
              <a:ext cx="11656290" cy="581892"/>
              <a:chOff x="267855" y="4128848"/>
              <a:chExt cx="11656290" cy="581892"/>
            </a:xfrm>
          </p:grpSpPr>
          <p:sp>
            <p:nvSpPr>
              <p:cNvPr id="24" name="Content Placeholder 2 1 2 2">
                <a:extLst>
                  <a:ext uri="{FF2B5EF4-FFF2-40B4-BE49-F238E27FC236}">
                    <a16:creationId xmlns:a16="http://schemas.microsoft.com/office/drawing/2014/main" id="{DF8247ED-0ABD-427E-A6E7-D817064394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5" y="4128848"/>
                <a:ext cx="11656290" cy="5818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Suppose we observe N coin flips                  , estimate     as,</a:t>
                </a:r>
                <a:endParaRPr lang="es-MX" sz="2800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8B8865B-B3A2-437E-A451-E7615729273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6937" y="4313860"/>
                <a:ext cx="219487" cy="178028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FDFB47E-209B-473D-B924-89652C7C8EE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993" y="4094404"/>
              <a:ext cx="1581218" cy="224059"/>
            </a:xfrm>
            <a:prstGeom prst="rect">
              <a:avLst/>
            </a:prstGeom>
          </p:spPr>
        </p:pic>
      </p:grpSp>
      <p:sp>
        <p:nvSpPr>
          <p:cNvPr id="33" name="Content Placeholder 2 1 1">
            <a:extLst>
              <a:ext uri="{FF2B5EF4-FFF2-40B4-BE49-F238E27FC236}">
                <a16:creationId xmlns:a16="http://schemas.microsoft.com/office/drawing/2014/main" id="{FFFFCD79-9E0C-4C02-BA5B-D4F4C8A747CB}"/>
              </a:ext>
            </a:extLst>
          </p:cNvPr>
          <p:cNvSpPr txBox="1">
            <a:spLocks/>
          </p:cNvSpPr>
          <p:nvPr/>
        </p:nvSpPr>
        <p:spPr>
          <a:xfrm>
            <a:off x="267855" y="5621537"/>
            <a:ext cx="11656290" cy="58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This is called </a:t>
            </a:r>
            <a:r>
              <a:rPr lang="en-US" sz="2800" i="1" u="sng" dirty="0"/>
              <a:t>empirical mean</a:t>
            </a:r>
            <a:r>
              <a:rPr lang="en-US" sz="2800" i="1" dirty="0"/>
              <a:t> or </a:t>
            </a:r>
            <a:r>
              <a:rPr lang="en-US" sz="2800" i="1" u="sng" dirty="0"/>
              <a:t>sample mean</a:t>
            </a:r>
            <a:endParaRPr lang="es-MX" sz="28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8DF324-5FF4-4442-B016-D49236CD87E8}"/>
                  </a:ext>
                </a:extLst>
              </p:cNvPr>
              <p:cNvSpPr txBox="1"/>
              <p:nvPr/>
            </p:nvSpPr>
            <p:spPr>
              <a:xfrm>
                <a:off x="1626895" y="1757406"/>
                <a:ext cx="76910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Bernoulli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⇒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8DF324-5FF4-4442-B016-D49236CD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895" y="1757406"/>
                <a:ext cx="7691080" cy="523220"/>
              </a:xfrm>
              <a:prstGeom prst="rect">
                <a:avLst/>
              </a:prstGeom>
              <a:blipFill>
                <a:blip r:embed="rId11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1055-D17F-B747-BFA0-7906CD09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0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F4BA-07FA-EE4E-AB3B-3025F90B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bounds for arbitrary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AA656-AEEF-4E48-8765-28ADB00B0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36342"/>
            <a:ext cx="11656290" cy="5340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But first, why do we care?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A/B testing</a:t>
            </a:r>
            <a:r>
              <a:rPr lang="en-US" sz="2400" dirty="0"/>
              <a:t>: You are an engineer at amazon. You want to see if people buy more items if you change the search result from </a:t>
            </a:r>
            <a:r>
              <a:rPr lang="en-US" sz="2400" u="sng" dirty="0"/>
              <a:t>list view</a:t>
            </a:r>
            <a:r>
              <a:rPr lang="en-US" sz="2400" dirty="0"/>
              <a:t> to </a:t>
            </a:r>
            <a:r>
              <a:rPr lang="en-US" sz="2400" u="sng" dirty="0"/>
              <a:t>grid view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changed it to </a:t>
            </a:r>
            <a:r>
              <a:rPr lang="en-US" sz="2400" u="sng" dirty="0"/>
              <a:t>grid view</a:t>
            </a:r>
            <a:r>
              <a:rPr lang="en-US" sz="2400" dirty="0"/>
              <a:t> for one day. Various metrics: click rate, purchase rate, 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compute these, it seems to increase the click rate by 0.05%. You tell the boss about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Your boss: How do I know it is not a random fluctuation?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C489D-A9B9-994D-9D3C-3A47B465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026" name="Picture 2" descr="Mobile UX Design: List View and Grid View | by Nick Babich | UX Planet">
            <a:extLst>
              <a:ext uri="{FF2B5EF4-FFF2-40B4-BE49-F238E27FC236}">
                <a16:creationId xmlns:a16="http://schemas.microsoft.com/office/drawing/2014/main" id="{6CDFA10D-020E-0446-B7C8-3C04C685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195" y="4574572"/>
            <a:ext cx="3437813" cy="18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4D44B-6DF9-E443-9020-FA152B63F4F2}"/>
              </a:ext>
            </a:extLst>
          </p:cNvPr>
          <p:cNvSpPr txBox="1"/>
          <p:nvPr/>
        </p:nvSpPr>
        <p:spPr>
          <a:xfrm>
            <a:off x="357352" y="5715299"/>
            <a:ext cx="7430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unfortunately, clicks are Bernoulli RVs, not gaussian!</a:t>
            </a:r>
          </a:p>
        </p:txBody>
      </p:sp>
    </p:spTree>
    <p:extLst>
      <p:ext uri="{BB962C8B-B14F-4D97-AF65-F5344CB8AC3E}">
        <p14:creationId xmlns:p14="http://schemas.microsoft.com/office/powerpoint/2010/main" val="34172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4E4-E3E3-EC4A-9958-399A3C2E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1: Gaussian (Naïve)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5BE98-18F2-8E41-8909-1AD1C9083C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690273"/>
                <a:ext cx="11656290" cy="53197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s-MX" sz="2400" dirty="0"/>
                  <a:t>, i.i.d., </a:t>
                </a:r>
                <a:r>
                  <a:rPr lang="es-MX" sz="2400" dirty="0">
                    <a:solidFill>
                      <a:schemeClr val="accent1"/>
                    </a:solidFill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s-MX" sz="2400" dirty="0">
                    <a:solidFill>
                      <a:schemeClr val="accent1"/>
                    </a:solidFill>
                  </a:rPr>
                  <a:t> is unknown</a:t>
                </a:r>
                <a:r>
                  <a:rPr lang="es-MX" sz="2400" dirty="0"/>
                  <a:t>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MX" sz="24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In light of CLT, we can </a:t>
                </a:r>
                <a:r>
                  <a:rPr lang="en-US" sz="2400" u="sng" dirty="0"/>
                  <a:t>pretend</a:t>
                </a:r>
                <a:r>
                  <a:rPr lang="en-US" sz="2400" dirty="0"/>
                  <a:t> that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with unknown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Q: Can we just use the following?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No, we need to know the </a:t>
                </a:r>
                <a:r>
                  <a:rPr lang="en-US" sz="2400" b="1" u="sng" dirty="0"/>
                  <a:t>population 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.. What would you do?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Solution: Replace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2400" dirty="0"/>
                  <a:t>, the (unbiased) sample variance.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Q: Why not the 1/n version?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5BE98-18F2-8E41-8909-1AD1C9083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690273"/>
                <a:ext cx="11656290" cy="5319713"/>
              </a:xfrm>
              <a:blipFill>
                <a:blip r:embed="rId2"/>
                <a:stretch>
                  <a:fillRect l="-871" t="-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22069-AFCE-BB4E-BFCB-1323747F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CE727-BD00-F843-B38B-BEDFBBD4B332}"/>
              </a:ext>
            </a:extLst>
          </p:cNvPr>
          <p:cNvSpPr txBox="1"/>
          <p:nvPr/>
        </p:nvSpPr>
        <p:spPr>
          <a:xfrm>
            <a:off x="1146375" y="5349899"/>
            <a:ext cx="1021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Avoid underestimating 𝜎, so as to avoid false claims as much as possible!</a:t>
            </a:r>
          </a:p>
        </p:txBody>
      </p:sp>
    </p:spTree>
    <p:extLst>
      <p:ext uri="{BB962C8B-B14F-4D97-AF65-F5344CB8AC3E}">
        <p14:creationId xmlns:p14="http://schemas.microsoft.com/office/powerpoint/2010/main" val="417757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4E4-E3E3-EC4A-9958-399A3C2E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1: Gaussian (Naïve)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5BE98-18F2-8E41-8909-1AD1C9083C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857250"/>
                <a:ext cx="11656290" cy="53197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s-MX" sz="2400" dirty="0"/>
                  <a:t>, i.i.d.,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s-MX" sz="2400" dirty="0"/>
                  <a:t> is unknown.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MX" sz="2400" dirty="0"/>
                  <a:t>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u="sng" dirty="0"/>
                  <a:t>Summary</a:t>
                </a:r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For 95% confidence: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1.96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1.96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For 99% confidence: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2.57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2.57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5BE98-18F2-8E41-8909-1AD1C9083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857250"/>
                <a:ext cx="11656290" cy="5319713"/>
              </a:xfrm>
              <a:blipFill>
                <a:blip r:embed="rId2"/>
                <a:stretch>
                  <a:fillRect l="-871" t="-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22069-AFCE-BB4E-BFCB-1323747F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59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4E4-E3E3-EC4A-9958-399A3C2E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1: Gaussian (Naïve)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5BE98-18F2-8E41-8909-1AD1C9083C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857250"/>
                <a:ext cx="11656290" cy="53197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s-MX" sz="2400" dirty="0"/>
                  <a:t>, i.i.d.,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s-MX" sz="2400" dirty="0"/>
                  <a:t> is unknown.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MX" sz="2400" dirty="0"/>
                  <a:t>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u="sng" dirty="0"/>
                  <a:t>Summary</a:t>
                </a:r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For 95% confidence: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−1.96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+1.96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For 99% confidence: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−2.57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+2.57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u="sng" dirty="0"/>
                  <a:t>Two assumptions: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 data follows normal distribution.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Sample variance is equal to the actual variance.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5BE98-18F2-8E41-8909-1AD1C9083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857250"/>
                <a:ext cx="11656290" cy="5319713"/>
              </a:xfrm>
              <a:blipFill>
                <a:blip r:embed="rId2"/>
                <a:stretch>
                  <a:fillRect l="-871" t="-9762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22069-AFCE-BB4E-BFCB-1323747F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D5505-6DA4-704F-9C7E-5D6B740D4D1F}"/>
              </a:ext>
            </a:extLst>
          </p:cNvPr>
          <p:cNvSpPr txBox="1"/>
          <p:nvPr/>
        </p:nvSpPr>
        <p:spPr>
          <a:xfrm>
            <a:off x="7352907" y="5646656"/>
            <a:ext cx="425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turns out, fixable =&gt; method 2</a:t>
            </a:r>
          </a:p>
        </p:txBody>
      </p:sp>
    </p:spTree>
    <p:extLst>
      <p:ext uri="{BB962C8B-B14F-4D97-AF65-F5344CB8AC3E}">
        <p14:creationId xmlns:p14="http://schemas.microsoft.com/office/powerpoint/2010/main" val="243124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0C00-0D9E-3740-B294-814DC09A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2: Gaussian (Corrected)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7BB0CC-347C-C948-8FD0-2FB3199601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690274"/>
                <a:ext cx="11656290" cy="295158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u="sng" dirty="0"/>
                  <a:t>Recall:</a:t>
                </a:r>
                <a:r>
                  <a:rPr lang="en-US" sz="2400" dirty="0"/>
                  <a:t> Gaussian confidence interval with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What if 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  <m:sup>
                        <m:r>
                          <a:rPr lang="en-US" sz="24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instead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?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2400" dirty="0"/>
                  <a:t>(Theorem)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with unknown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𝑈𝑉𝑎𝑟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≔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 (unbiased version of sample variance). 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𝑈𝑉𝑎𝑟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sz="2400" dirty="0"/>
                  <a:t> student-t(mean 0, scale 1, degrees of freedom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7BB0CC-347C-C948-8FD0-2FB3199601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690274"/>
                <a:ext cx="11656290" cy="2951584"/>
              </a:xfrm>
              <a:blipFill>
                <a:blip r:embed="rId2"/>
                <a:stretch>
                  <a:fillRect l="-871" t="-3004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DA57F-DC54-9843-A70E-0A9579F3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EF5F2-69F1-D04B-8628-A5296559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01" y="3535429"/>
            <a:ext cx="3990892" cy="3180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6F178A-1481-6C48-B1BD-851DEDAF367A}"/>
                  </a:ext>
                </a:extLst>
              </p:cNvPr>
              <p:cNvSpPr txBox="1"/>
              <p:nvPr/>
            </p:nvSpPr>
            <p:spPr>
              <a:xfrm>
                <a:off x="4939990" y="4694663"/>
                <a:ext cx="45821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, it becomes Gaussian.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6F178A-1481-6C48-B1BD-851DEDAF3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90" y="4694663"/>
                <a:ext cx="4582152" cy="461665"/>
              </a:xfrm>
              <a:prstGeom prst="rect">
                <a:avLst/>
              </a:prstGeom>
              <a:blipFill>
                <a:blip r:embed="rId5"/>
                <a:stretch>
                  <a:fillRect l="-1934" t="-10526" r="-110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E11412-E72A-144B-BCFE-DAB0DF61DF74}"/>
                  </a:ext>
                </a:extLst>
              </p:cNvPr>
              <p:cNvSpPr txBox="1"/>
              <p:nvPr/>
            </p:nvSpPr>
            <p:spPr>
              <a:xfrm>
                <a:off x="3411543" y="4925495"/>
                <a:ext cx="10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=DOF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E11412-E72A-144B-BCFE-DAB0DF61D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543" y="4925495"/>
                <a:ext cx="1012906" cy="400110"/>
              </a:xfrm>
              <a:prstGeom prst="rect">
                <a:avLst/>
              </a:prstGeom>
              <a:blipFill>
                <a:blip r:embed="rId6"/>
                <a:stretch>
                  <a:fillRect t="-9091" r="-4938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6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63CD-F8A0-204B-8292-EAEFDF05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2: Gaussian (Corrected)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80AD1B-3F3A-4142-868E-FA7AF837B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1108365"/>
                <a:ext cx="8714127" cy="445160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With a similar derivation we have done before,</a:t>
                </a:r>
                <a:br>
                  <a:rPr lang="en-US" sz="2400" dirty="0"/>
                </a:br>
                <a:r>
                  <a:rPr lang="en-US" sz="2400" dirty="0"/>
                  <a:t>With at least 95% confidence: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/2,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/2,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can be computed numerically.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u="sng" dirty="0"/>
                  <a:t>Key take away</a:t>
                </a:r>
                <a:r>
                  <a:rPr lang="en-US" sz="2400" dirty="0"/>
                  <a:t>: more conservative! </a:t>
                </a:r>
                <a:br>
                  <a:rPr lang="en-US" sz="2400" dirty="0"/>
                </a:br>
                <a:r>
                  <a:rPr lang="en-US" sz="2400" dirty="0"/>
                  <a:t>=&gt; more likely to be correct.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i="1" u="sng" dirty="0"/>
                  <a:t>Common practice</a:t>
                </a:r>
                <a:r>
                  <a:rPr lang="en-US" sz="2400" i="1" dirty="0"/>
                  <a:t>: Apply this method even if we do not know whether true distribution is Gaussian.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80AD1B-3F3A-4142-868E-FA7AF837B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1108365"/>
                <a:ext cx="8714127" cy="4451608"/>
              </a:xfrm>
              <a:blipFill>
                <a:blip r:embed="rId2"/>
                <a:stretch>
                  <a:fillRect l="-1164" t="-1140" b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80993-8EC0-7046-B2F7-9732E894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4F493-9037-E84D-B8E8-F579B114A231}"/>
              </a:ext>
            </a:extLst>
          </p:cNvPr>
          <p:cNvSpPr txBox="1"/>
          <p:nvPr/>
        </p:nvSpPr>
        <p:spPr>
          <a:xfrm>
            <a:off x="9129926" y="1401885"/>
            <a:ext cx="29770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import </a:t>
            </a:r>
            <a:r>
              <a:rPr lang="en-US" sz="1400" dirty="0" err="1">
                <a:latin typeface="Monaco" pitchFamily="2" charset="77"/>
              </a:rPr>
              <a:t>scipy.stats</a:t>
            </a:r>
            <a:r>
              <a:rPr lang="en-US" sz="1400" dirty="0">
                <a:latin typeface="Monaco" pitchFamily="2" charset="77"/>
              </a:rPr>
              <a:t> as </a:t>
            </a:r>
            <a:r>
              <a:rPr lang="en-US" sz="1400" dirty="0" err="1">
                <a:latin typeface="Monaco" pitchFamily="2" charset="77"/>
              </a:rPr>
              <a:t>st</a:t>
            </a:r>
            <a:br>
              <a:rPr lang="en-US" sz="1400" dirty="0">
                <a:latin typeface="Monaco" pitchFamily="2" charset="77"/>
              </a:rPr>
            </a:br>
            <a:r>
              <a:rPr lang="en-US" sz="1400" dirty="0">
                <a:latin typeface="Monaco" pitchFamily="2" charset="77"/>
              </a:rPr>
              <a:t>alpha = 0.05</a:t>
            </a:r>
            <a:br>
              <a:rPr lang="en-US" sz="1400" dirty="0">
                <a:latin typeface="Monaco" pitchFamily="2" charset="77"/>
              </a:rPr>
            </a:br>
            <a:r>
              <a:rPr lang="en-US" sz="1400" dirty="0" err="1">
                <a:latin typeface="Monaco" pitchFamily="2" charset="77"/>
              </a:rPr>
              <a:t>st.t.ppf</a:t>
            </a:r>
            <a:r>
              <a:rPr lang="en-US" sz="1400" dirty="0">
                <a:latin typeface="Monaco" pitchFamily="2" charset="77"/>
              </a:rPr>
              <a:t>(1-alpha/2,df=</a:t>
            </a:r>
            <a:r>
              <a:rPr lang="en-US" sz="1400" dirty="0">
                <a:solidFill>
                  <a:schemeClr val="accent1"/>
                </a:solidFill>
                <a:latin typeface="Monaco" pitchFamily="2" charset="77"/>
              </a:rPr>
              <a:t>2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=&gt; 4.302652729911275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st.t.ppf</a:t>
            </a:r>
            <a:r>
              <a:rPr lang="en-US" sz="1400" dirty="0">
                <a:latin typeface="Monaco" pitchFamily="2" charset="77"/>
              </a:rPr>
              <a:t>(1-alpha/2,df=</a:t>
            </a:r>
            <a:r>
              <a:rPr lang="en-US" sz="1400" dirty="0">
                <a:solidFill>
                  <a:schemeClr val="accent1"/>
                </a:solidFill>
                <a:latin typeface="Monaco" pitchFamily="2" charset="77"/>
              </a:rPr>
              <a:t>5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=&gt; 2.5705818366147395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st.t.ppf</a:t>
            </a:r>
            <a:r>
              <a:rPr lang="en-US" sz="1400" dirty="0">
                <a:latin typeface="Monaco" pitchFamily="2" charset="77"/>
              </a:rPr>
              <a:t>(1-alpha/2,df=</a:t>
            </a:r>
            <a:r>
              <a:rPr lang="en-US" sz="1400" dirty="0">
                <a:solidFill>
                  <a:schemeClr val="accent1"/>
                </a:solidFill>
                <a:latin typeface="Monaco" pitchFamily="2" charset="77"/>
              </a:rPr>
              <a:t>10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=&gt; 2.2281388519649385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st.t.ppf</a:t>
            </a:r>
            <a:r>
              <a:rPr lang="en-US" sz="1400" dirty="0">
                <a:latin typeface="Monaco" pitchFamily="2" charset="77"/>
              </a:rPr>
              <a:t>(1-alpha/2,df=</a:t>
            </a:r>
            <a:r>
              <a:rPr lang="en-US" sz="1400" dirty="0">
                <a:solidFill>
                  <a:schemeClr val="accent1"/>
                </a:solidFill>
                <a:latin typeface="Monaco" pitchFamily="2" charset="77"/>
              </a:rPr>
              <a:t>30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=&gt; 2.0422724563012373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 err="1">
                <a:latin typeface="Monaco" pitchFamily="2" charset="77"/>
              </a:rPr>
              <a:t>st.t.ppf</a:t>
            </a:r>
            <a:r>
              <a:rPr lang="en-US" sz="1400" dirty="0">
                <a:latin typeface="Monaco" pitchFamily="2" charset="77"/>
              </a:rPr>
              <a:t>(1-alpha/2,df=</a:t>
            </a:r>
            <a:r>
              <a:rPr lang="en-US" sz="1400" dirty="0">
                <a:solidFill>
                  <a:schemeClr val="accent1"/>
                </a:solidFill>
                <a:latin typeface="Monaco" pitchFamily="2" charset="77"/>
              </a:rPr>
              <a:t>100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=&gt; 1.9839715184496334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C3ED8-CDB2-0849-9793-A3F3F9A0F6DF}"/>
              </a:ext>
            </a:extLst>
          </p:cNvPr>
          <p:cNvSpPr txBox="1"/>
          <p:nvPr/>
        </p:nvSpPr>
        <p:spPr>
          <a:xfrm>
            <a:off x="906162" y="4101286"/>
            <a:ext cx="6328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solidFill>
                  <a:schemeClr val="accent1"/>
                </a:solidFill>
              </a:rPr>
              <a:t>Method 2 is strongly preferred over Method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14F0C-C6F7-CC4A-8D15-2A1684D91C41}"/>
              </a:ext>
            </a:extLst>
          </p:cNvPr>
          <p:cNvSpPr txBox="1"/>
          <p:nvPr/>
        </p:nvSpPr>
        <p:spPr>
          <a:xfrm>
            <a:off x="8981982" y="887253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(recall: 1.96 for gaussian)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48923-57FB-D843-8A92-8437425B7883}"/>
              </a:ext>
            </a:extLst>
          </p:cNvPr>
          <p:cNvSpPr txBox="1"/>
          <p:nvPr/>
        </p:nvSpPr>
        <p:spPr>
          <a:xfrm>
            <a:off x="906162" y="5373571"/>
            <a:ext cx="9922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but often the data is highly </a:t>
            </a:r>
            <a:r>
              <a:rPr lang="en-US" sz="2400" dirty="0" err="1">
                <a:solidFill>
                  <a:schemeClr val="accent1"/>
                </a:solidFill>
              </a:rPr>
              <a:t>nongaussian</a:t>
            </a:r>
            <a:r>
              <a:rPr lang="en-US" sz="2400" dirty="0">
                <a:solidFill>
                  <a:schemeClr val="accent1"/>
                </a:solidFill>
              </a:rPr>
              <a:t> (e.g., skewed), which leads to..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4EBCD0-0F10-2242-ADE8-B431D5E0DEB4}"/>
                  </a:ext>
                </a:extLst>
              </p:cNvPr>
              <p:cNvSpPr txBox="1"/>
              <p:nvPr/>
            </p:nvSpPr>
            <p:spPr>
              <a:xfrm>
                <a:off x="7161224" y="1372636"/>
                <a:ext cx="18947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6"/>
                    </a:solidFill>
                  </a:rPr>
                  <a:t>much larger number</a:t>
                </a:r>
              </a:p>
              <a:p>
                <a:pPr algn="l"/>
                <a:r>
                  <a:rPr lang="en-US" sz="1400" dirty="0">
                    <a:solidFill>
                      <a:schemeClr val="accent6"/>
                    </a:solidFill>
                  </a:rPr>
                  <a:t>compensates for the inaccuracy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1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4EBCD0-0F10-2242-ADE8-B431D5E0D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224" y="1372636"/>
                <a:ext cx="1894787" cy="738664"/>
              </a:xfrm>
              <a:prstGeom prst="rect">
                <a:avLst/>
              </a:prstGeom>
              <a:blipFill>
                <a:blip r:embed="rId3"/>
                <a:stretch>
                  <a:fillRect l="-1333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75A8E-EAF5-E64F-B549-695773A5CCF5}"/>
              </a:ext>
            </a:extLst>
          </p:cNvPr>
          <p:cNvCxnSpPr>
            <a:cxnSpLocks/>
          </p:cNvCxnSpPr>
          <p:nvPr/>
        </p:nvCxnSpPr>
        <p:spPr>
          <a:xfrm>
            <a:off x="8908067" y="1741968"/>
            <a:ext cx="221859" cy="49352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7367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B245-DDE7-1449-A609-F4B12784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89DB9-5E29-F84B-A16A-D69E3FF9A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why do we use the </a:t>
                </a:r>
                <a:r>
                  <a:rPr lang="en-US" b="1" u="sng" dirty="0"/>
                  <a:t>unbiased</a:t>
                </a:r>
                <a:r>
                  <a:rPr lang="en-US" dirty="0"/>
                  <a:t> estimator rather than the more accurate </a:t>
                </a:r>
                <a:r>
                  <a:rPr lang="en-US" b="1" u="sng" dirty="0"/>
                  <a:t>biased</a:t>
                </a:r>
                <a:r>
                  <a:rPr lang="en-US" dirty="0"/>
                  <a:t> estimator?</a:t>
                </a:r>
              </a:p>
              <a:p>
                <a:endParaRPr lang="en-US" dirty="0"/>
              </a:p>
              <a:p>
                <a:r>
                  <a:rPr lang="en-US" dirty="0"/>
                  <a:t>What does CLT imply about the convergence rate of the sample mean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the population mean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List the pros and cons of the biased variance estimator (1/n) vs unbiased variance estimator (1/(n-1)).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89DB9-5E29-F84B-A16A-D69E3FF9A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8" t="-2500" r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71966-6FE3-6D43-85F0-F3695101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FEC2E-8720-5140-B132-542B2A3F8F60}"/>
              </a:ext>
            </a:extLst>
          </p:cNvPr>
          <p:cNvSpPr txBox="1"/>
          <p:nvPr/>
        </p:nvSpPr>
        <p:spPr>
          <a:xfrm>
            <a:off x="68955" y="581891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all quiz candidates</a:t>
            </a:r>
          </a:p>
        </p:txBody>
      </p:sp>
    </p:spTree>
    <p:extLst>
      <p:ext uri="{BB962C8B-B14F-4D97-AF65-F5344CB8AC3E}">
        <p14:creationId xmlns:p14="http://schemas.microsoft.com/office/powerpoint/2010/main" val="4163792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085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dirty="0"/>
              <a:t>CSC380: Principles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9830"/>
            <a:ext cx="9144000" cy="2649219"/>
          </a:xfrm>
        </p:spPr>
        <p:txBody>
          <a:bodyPr>
            <a:normAutofit/>
          </a:bodyPr>
          <a:lstStyle/>
          <a:p>
            <a:r>
              <a:rPr lang="en-US" sz="3200" b="1" dirty="0"/>
              <a:t>Statistics 4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Xinchen Yu</a:t>
            </a:r>
          </a:p>
          <a:p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" y="198950"/>
            <a:ext cx="4019550" cy="113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0C805-25A4-8A44-83B0-973145BBE1B5}"/>
              </a:ext>
            </a:extLst>
          </p:cNvPr>
          <p:cNvSpPr txBox="1"/>
          <p:nvPr/>
        </p:nvSpPr>
        <p:spPr>
          <a:xfrm>
            <a:off x="3037490" y="6386396"/>
            <a:ext cx="1007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Acknowledgement: Built on Jason Pacheco, Kwang-Sung Jun, </a:t>
            </a:r>
            <a:r>
              <a:rPr lang="en-US" dirty="0" err="1"/>
              <a:t>Chicheng</a:t>
            </a:r>
            <a:r>
              <a:rPr lang="en-US" dirty="0"/>
              <a:t> Zhang’s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61AE1-6841-6E41-A98B-F208347D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73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B289-E609-7C4C-B4CB-489175FE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0CB66-F7FC-234E-ACF2-D89D795AC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HW3 is out.</a:t>
            </a:r>
          </a:p>
          <a:p>
            <a:endParaRPr lang="en-US" dirty="0"/>
          </a:p>
          <a:p>
            <a:r>
              <a:rPr lang="en-US" dirty="0"/>
              <a:t>HW2 solution will be posted tonight.</a:t>
            </a:r>
          </a:p>
          <a:p>
            <a:endParaRPr lang="en-US" dirty="0"/>
          </a:p>
          <a:p>
            <a:r>
              <a:rPr lang="en-US" dirty="0"/>
              <a:t>Midterm: October 11 (Tuesday)</a:t>
            </a:r>
          </a:p>
          <a:p>
            <a:pPr lvl="1"/>
            <a:r>
              <a:rPr lang="en-US" dirty="0"/>
              <a:t>homework problems</a:t>
            </a:r>
          </a:p>
          <a:p>
            <a:pPr lvl="1"/>
            <a:r>
              <a:rPr lang="en-US" dirty="0"/>
              <a:t>‘quiz candidates’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8B9D0-1F89-D34E-99D8-20D7C55B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52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10D-E523-7D14-B8D8-4775AF4A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E5B2-72F4-F7B2-B149-146DD5178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for Week 6</a:t>
            </a:r>
          </a:p>
          <a:p>
            <a:r>
              <a:rPr lang="en-US" dirty="0"/>
              <a:t>Ask questions by Thursday 11:59pm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760DD-7643-6E76-A9F8-98466DA3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69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49632F-1664-0F4C-8462-582CE33BA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4613"/>
              </p:ext>
            </p:extLst>
          </p:nvPr>
        </p:nvGraphicFramePr>
        <p:xfrm>
          <a:off x="2084832" y="2682543"/>
          <a:ext cx="6851841" cy="1920240"/>
        </p:xfrm>
        <a:graphic>
          <a:graphicData uri="http://schemas.openxmlformats.org/drawingml/2006/table">
            <a:tbl>
              <a:tblPr/>
              <a:tblGrid>
                <a:gridCol w="6851841">
                  <a:extLst>
                    <a:ext uri="{9D8B030D-6E8A-4147-A177-3AD203B41FA5}">
                      <a16:colId xmlns:a16="http://schemas.microsoft.com/office/drawing/2014/main" val="19585438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</a:rPr>
                        <a:t>Mana, Klaus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464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</a:rPr>
                        <a:t>Fleming, Christopher Hawkins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033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</a:rPr>
                        <a:t>Kruse, Ben Patrick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488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</a:rPr>
                        <a:t>Ghosh, Ishaan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627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</a:rPr>
                        <a:t>Alterman, Ryan Jacob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581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</a:rPr>
                        <a:t>Kumar, Rishav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100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effectLst/>
                        </a:rPr>
                        <a:t>Etori</a:t>
                      </a:r>
                      <a:r>
                        <a:rPr lang="en-US" b="0" i="0" dirty="0">
                          <a:effectLst/>
                        </a:rPr>
                        <a:t>, Kelvin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6291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CC9977DB-05BF-8DCD-4B45-31D58FAED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2682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7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C0F0-CB7B-4A0F-95C4-A92458BD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Gaussian Parameters</a:t>
            </a:r>
            <a:endParaRPr lang="es-MX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44A37C6A-5424-4528-B1F1-4718D0A12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46" y="713510"/>
            <a:ext cx="7698698" cy="1008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Suppose we observe the heights of N students at UA, and we model them as Gaussian:</a:t>
            </a:r>
            <a:endParaRPr lang="es-MX" sz="2800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941AAB6-7225-49F6-97AF-94A43E882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028" y="641191"/>
            <a:ext cx="3364988" cy="2523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3DD60-25B2-4A50-A5AB-771FFDC30A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02" y="1855603"/>
            <a:ext cx="2718586" cy="405441"/>
          </a:xfrm>
          <a:prstGeom prst="rect">
            <a:avLst/>
          </a:prstGeom>
        </p:spPr>
      </p:pic>
      <p:sp>
        <p:nvSpPr>
          <p:cNvPr id="11" name="Content Placeholder 2 2">
            <a:extLst>
              <a:ext uri="{FF2B5EF4-FFF2-40B4-BE49-F238E27FC236}">
                <a16:creationId xmlns:a16="http://schemas.microsoft.com/office/drawing/2014/main" id="{D7515E0D-7F38-4200-A494-3198590F3556}"/>
              </a:ext>
            </a:extLst>
          </p:cNvPr>
          <p:cNvSpPr txBox="1">
            <a:spLocks/>
          </p:cNvSpPr>
          <p:nvPr/>
        </p:nvSpPr>
        <p:spPr>
          <a:xfrm>
            <a:off x="278246" y="2629993"/>
            <a:ext cx="7698698" cy="138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How can we estimate </a:t>
            </a:r>
            <a:r>
              <a:rPr lang="en-US" sz="2800" dirty="0">
                <a:effectLst/>
                <a:latin typeface="Helvetica" pitchFamily="2" charset="0"/>
              </a:rPr>
              <a:t>𝜇</a:t>
            </a:r>
            <a:r>
              <a:rPr lang="en-US" sz="2800" dirty="0"/>
              <a:t>?</a:t>
            </a:r>
            <a:endParaRPr lang="es-MX" sz="2800" dirty="0"/>
          </a:p>
        </p:txBody>
      </p:sp>
      <p:sp>
        <p:nvSpPr>
          <p:cNvPr id="12" name="Content Placeholder 2 3">
            <a:extLst>
              <a:ext uri="{FF2B5EF4-FFF2-40B4-BE49-F238E27FC236}">
                <a16:creationId xmlns:a16="http://schemas.microsoft.com/office/drawing/2014/main" id="{BA65B141-9EDB-4151-9279-27119A37657B}"/>
              </a:ext>
            </a:extLst>
          </p:cNvPr>
          <p:cNvSpPr txBox="1">
            <a:spLocks/>
          </p:cNvSpPr>
          <p:nvPr/>
        </p:nvSpPr>
        <p:spPr>
          <a:xfrm>
            <a:off x="278245" y="4262748"/>
            <a:ext cx="11469033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How can we estimate 𝜎?</a:t>
            </a:r>
            <a:endParaRPr lang="es-MX" sz="2800" dirty="0"/>
          </a:p>
        </p:txBody>
      </p:sp>
      <p:sp>
        <p:nvSpPr>
          <p:cNvPr id="25" name="Content Placeholder 2 3">
            <a:extLst>
              <a:ext uri="{FF2B5EF4-FFF2-40B4-BE49-F238E27FC236}">
                <a16:creationId xmlns:a16="http://schemas.microsoft.com/office/drawing/2014/main" id="{9520050E-0A24-472A-8F61-2819094864B6}"/>
              </a:ext>
            </a:extLst>
          </p:cNvPr>
          <p:cNvSpPr txBox="1">
            <a:spLocks/>
          </p:cNvSpPr>
          <p:nvPr/>
        </p:nvSpPr>
        <p:spPr>
          <a:xfrm>
            <a:off x="5752621" y="3148449"/>
            <a:ext cx="3672032" cy="8890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Estimate </a:t>
            </a:r>
            <a:r>
              <a:rPr lang="en-US" sz="2000" dirty="0">
                <a:effectLst/>
                <a:latin typeface="Helvetica" pitchFamily="2" charset="0"/>
              </a:rPr>
              <a:t>𝜇 u</a:t>
            </a:r>
            <a:r>
              <a:rPr lang="en-US" sz="2000" dirty="0"/>
              <a:t>sing sample mean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47EAD-6F60-DE4F-9578-82CC0612BBB3}"/>
              </a:ext>
            </a:extLst>
          </p:cNvPr>
          <p:cNvSpPr txBox="1"/>
          <p:nvPr/>
        </p:nvSpPr>
        <p:spPr>
          <a:xfrm>
            <a:off x="5752621" y="14078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(A.K.A. Normal)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8177E-D559-9747-B1DF-639AC91C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8C66A-658D-9E39-97B1-5E44A9A4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956" y="3077860"/>
            <a:ext cx="3416582" cy="1000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7D523-5FD3-8A6D-F188-13B26F833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454944"/>
            <a:ext cx="27495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A64F4-E9AE-27F6-ECCC-A379DCAE08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490" y="4726891"/>
            <a:ext cx="10073074" cy="800588"/>
          </a:xfrm>
          <a:prstGeom prst="rect">
            <a:avLst/>
          </a:prstGeom>
        </p:spPr>
      </p:pic>
      <p:sp>
        <p:nvSpPr>
          <p:cNvPr id="13" name="Content Placeholder 2 3">
            <a:extLst>
              <a:ext uri="{FF2B5EF4-FFF2-40B4-BE49-F238E27FC236}">
                <a16:creationId xmlns:a16="http://schemas.microsoft.com/office/drawing/2014/main" id="{2CEDF1F6-9D5F-E3F3-4F5A-484309B3540C}"/>
              </a:ext>
            </a:extLst>
          </p:cNvPr>
          <p:cNvSpPr txBox="1">
            <a:spLocks/>
          </p:cNvSpPr>
          <p:nvPr/>
        </p:nvSpPr>
        <p:spPr>
          <a:xfrm>
            <a:off x="2569030" y="5629852"/>
            <a:ext cx="3672032" cy="8890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Estimate </a:t>
            </a:r>
            <a:r>
              <a:rPr lang="en-US" sz="2000" dirty="0">
                <a:effectLst/>
                <a:latin typeface="Helvetica" pitchFamily="2" charset="0"/>
              </a:rPr>
              <a:t>𝜎 u</a:t>
            </a:r>
            <a:r>
              <a:rPr lang="en-US" sz="2000" dirty="0"/>
              <a:t>sing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BC0983-ECFC-CAD4-A497-8F943608E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778" y="5941901"/>
            <a:ext cx="1958535" cy="5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8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E008-6B4B-F94F-833D-031DAADF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HW3 b) Hint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63029-FEF4-6F4F-8A8A-36601D214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2956920"/>
                <a:ext cx="11656290" cy="283044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Solution of HW3 a) should look like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Let this function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. Compute 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and set it equal to 0. </a:t>
                </a:r>
              </a:p>
              <a:p>
                <a:r>
                  <a:rPr lang="en-US" sz="2400" dirty="0"/>
                  <a:t>Find the solution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63029-FEF4-6F4F-8A8A-36601D214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2956920"/>
                <a:ext cx="11656290" cy="2830448"/>
              </a:xfrm>
              <a:blipFill>
                <a:blip r:embed="rId2"/>
                <a:stretch>
                  <a:fillRect l="-763" t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0A83C-3727-AD41-9621-231AC96B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F302A-B55E-E341-853E-03B97F496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93" y="581889"/>
            <a:ext cx="9728200" cy="231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7F656-18C4-7F46-9DD5-85E51F182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24"/>
          <a:stretch/>
        </p:blipFill>
        <p:spPr>
          <a:xfrm>
            <a:off x="2003026" y="4628561"/>
            <a:ext cx="8185947" cy="19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22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7FCA-E9CF-6DBA-794A-CAAD930E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3: Bootstrap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E9F9E-44F9-E908-9B50-606A08AF6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1108364"/>
                <a:ext cx="11656290" cy="4547369"/>
              </a:xfrm>
            </p:spPr>
            <p:txBody>
              <a:bodyPr/>
              <a:lstStyle/>
              <a:p>
                <a:r>
                  <a:rPr lang="en-US" sz="2800" dirty="0"/>
                  <a:t>Key idea: approximate 𝜈,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Insight: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E9F9E-44F9-E908-9B50-606A08AF6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1108364"/>
                <a:ext cx="11656290" cy="4547369"/>
              </a:xfrm>
              <a:blipFill>
                <a:blip r:embed="rId3"/>
                <a:stretch>
                  <a:fillRect l="-980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40BD2-97AC-77C4-C8A6-476B6872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3F24D-0088-2E7D-9124-B711A2415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23" y="2125680"/>
            <a:ext cx="2111628" cy="1515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4A6136-CCF7-4001-68DB-E4F533C487F1}"/>
                  </a:ext>
                </a:extLst>
              </p:cNvPr>
              <p:cNvSpPr txBox="1"/>
              <p:nvPr/>
            </p:nvSpPr>
            <p:spPr>
              <a:xfrm>
                <a:off x="1115302" y="2193302"/>
                <a:ext cx="349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4A6136-CCF7-4001-68DB-E4F533C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02" y="2193302"/>
                <a:ext cx="349955" cy="523220"/>
              </a:xfrm>
              <a:prstGeom prst="rect">
                <a:avLst/>
              </a:prstGeom>
              <a:blipFill>
                <a:blip r:embed="rId5"/>
                <a:stretch>
                  <a:fillRect l="-6897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8DBB36E-8363-0ADA-CEA6-F87A4D5FC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469" y="2090217"/>
            <a:ext cx="1955718" cy="1422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AFF3E5-B90E-A834-F6EC-4B714C4CE210}"/>
              </a:ext>
            </a:extLst>
          </p:cNvPr>
          <p:cNvSpPr txBox="1"/>
          <p:nvPr/>
        </p:nvSpPr>
        <p:spPr>
          <a:xfrm>
            <a:off x="4324629" y="2814191"/>
            <a:ext cx="2788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𝐷</a:t>
            </a:r>
            <a:r>
              <a:rPr lang="en-US" sz="2800" baseline="-25000" dirty="0"/>
              <a:t>𝜃                             </a:t>
            </a:r>
            <a:r>
              <a:rPr lang="en-US" sz="2800" dirty="0">
                <a:effectLst/>
                <a:latin typeface="Helvetica" pitchFamily="2" charset="0"/>
              </a:rPr>
              <a:t>𝑆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1B04F7-72EA-03B1-A277-C7B063825DC6}"/>
              </a:ext>
            </a:extLst>
          </p:cNvPr>
          <p:cNvCxnSpPr>
            <a:cxnSpLocks/>
          </p:cNvCxnSpPr>
          <p:nvPr/>
        </p:nvCxnSpPr>
        <p:spPr>
          <a:xfrm>
            <a:off x="4990816" y="3075801"/>
            <a:ext cx="1546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25D56C-B90D-DCCF-60FB-1D20A3277E22}"/>
              </a:ext>
            </a:extLst>
          </p:cNvPr>
          <p:cNvSpPr txBox="1"/>
          <p:nvPr/>
        </p:nvSpPr>
        <p:spPr>
          <a:xfrm>
            <a:off x="4949893" y="2632629"/>
            <a:ext cx="2037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iid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samples</a:t>
            </a:r>
            <a:endParaRPr lang="en-US" sz="2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9D14F3-505D-64C9-C74A-6089B0FAD452}"/>
                  </a:ext>
                </a:extLst>
              </p:cNvPr>
              <p:cNvSpPr txBox="1"/>
              <p:nvPr/>
            </p:nvSpPr>
            <p:spPr>
              <a:xfrm>
                <a:off x="9986205" y="1854933"/>
                <a:ext cx="722204" cy="541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9D14F3-505D-64C9-C74A-6089B0FAD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205" y="1854933"/>
                <a:ext cx="722204" cy="541495"/>
              </a:xfrm>
              <a:prstGeom prst="rect">
                <a:avLst/>
              </a:prstGeom>
              <a:blipFill>
                <a:blip r:embed="rId7"/>
                <a:stretch>
                  <a:fillRect t="-4545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86CC5A7-07E0-EF29-813D-6028CC68A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488" y="3776309"/>
            <a:ext cx="2037928" cy="1482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B9F760-79BE-416C-ECA7-17675E6013D6}"/>
                  </a:ext>
                </a:extLst>
              </p:cNvPr>
              <p:cNvSpPr txBox="1"/>
              <p:nvPr/>
            </p:nvSpPr>
            <p:spPr>
              <a:xfrm>
                <a:off x="974475" y="3958709"/>
                <a:ext cx="722204" cy="541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B9F760-79BE-416C-ECA7-17675E601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75" y="3958709"/>
                <a:ext cx="722204" cy="541495"/>
              </a:xfrm>
              <a:prstGeom prst="rect">
                <a:avLst/>
              </a:prstGeom>
              <a:blipFill>
                <a:blip r:embed="rId8"/>
                <a:stretch>
                  <a:fillRect t="-4545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A861EE5-0176-2090-A2D9-834D60EC2E4F}"/>
              </a:ext>
            </a:extLst>
          </p:cNvPr>
          <p:cNvSpPr txBox="1"/>
          <p:nvPr/>
        </p:nvSpPr>
        <p:spPr>
          <a:xfrm>
            <a:off x="4028545" y="4494925"/>
            <a:ext cx="4521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Uniform(S)                         </a:t>
            </a:r>
            <a:r>
              <a:rPr lang="en-US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𝑆</a:t>
            </a:r>
            <a:r>
              <a:rPr lang="en-US" sz="2400" baseline="-25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DF00DD-66C3-D28D-1EFC-EDAA09FE412D}"/>
              </a:ext>
            </a:extLst>
          </p:cNvPr>
          <p:cNvCxnSpPr>
            <a:cxnSpLocks/>
          </p:cNvCxnSpPr>
          <p:nvPr/>
        </p:nvCxnSpPr>
        <p:spPr>
          <a:xfrm>
            <a:off x="5663631" y="4725757"/>
            <a:ext cx="1546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B21313-2803-7FBA-4609-12F97AC741E0}"/>
              </a:ext>
            </a:extLst>
          </p:cNvPr>
          <p:cNvSpPr txBox="1"/>
          <p:nvPr/>
        </p:nvSpPr>
        <p:spPr>
          <a:xfrm>
            <a:off x="5605695" y="4298848"/>
            <a:ext cx="2037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iid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samples</a:t>
            </a:r>
            <a:endParaRPr lang="en-US" sz="2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FFB62F-74C8-D812-CD45-20AC597C9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0835" y="3788777"/>
            <a:ext cx="1925370" cy="142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69053-7297-B74C-210E-674175F7CFDA}"/>
                  </a:ext>
                </a:extLst>
              </p:cNvPr>
              <p:cNvSpPr txBox="1"/>
              <p:nvPr/>
            </p:nvSpPr>
            <p:spPr>
              <a:xfrm>
                <a:off x="10230088" y="3481326"/>
                <a:ext cx="722204" cy="1001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69053-7297-B74C-210E-674175F7C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088" y="3481326"/>
                <a:ext cx="722204" cy="1001236"/>
              </a:xfrm>
              <a:prstGeom prst="rect">
                <a:avLst/>
              </a:prstGeom>
              <a:blipFill>
                <a:blip r:embed="rId10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46598F-E735-58A7-A906-846D1B5CF539}"/>
                  </a:ext>
                </a:extLst>
              </p:cNvPr>
              <p:cNvSpPr txBox="1"/>
              <p:nvPr/>
            </p:nvSpPr>
            <p:spPr>
              <a:xfrm>
                <a:off x="395105" y="5400773"/>
                <a:ext cx="12083629" cy="1544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Use empirical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200" b="0" dirty="0"/>
                  <a:t>’s to approximate</a:t>
                </a:r>
                <a:r>
                  <a:rPr lang="en-US" sz="2200" dirty="0"/>
                  <a:t> 𝜈, obtaining approximations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b="0" i="0" dirty="0" smtClean="0"/>
                          <m:t>and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endParaRPr lang="en-US" sz="2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This empirical distribution can be obtained by drawing multiple </a:t>
                </a:r>
                <a:r>
                  <a:rPr lang="en-US" sz="22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</a:t>
                </a:r>
                <a:r>
                  <a:rPr lang="en-US" sz="22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sz="2200" b="0" dirty="0"/>
                  <a:t>’s (bootstrap subsample)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46598F-E735-58A7-A906-846D1B5CF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5" y="5400773"/>
                <a:ext cx="12083629" cy="1544590"/>
              </a:xfrm>
              <a:prstGeom prst="rect">
                <a:avLst/>
              </a:prstGeom>
              <a:blipFill>
                <a:blip r:embed="rId11"/>
                <a:stretch>
                  <a:fillRect l="-630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630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ED76-AE41-0D46-B628-3A91CFB6689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Empirical Distribution (=histogram)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0CD25-CBD4-294A-B058-7F56C9698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i.i.d</a:t>
                </a:r>
                <a:r>
                  <a:rPr lang="en-US" sz="2400" dirty="0"/>
                  <a:t>. sample from a distribution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be the set of unique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Construct a categorical distribution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acc>
                  </m:oMath>
                </a14:m>
                <a:r>
                  <a:rPr lang="en-US" sz="2400" dirty="0"/>
                  <a:t> where,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~ 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acc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0CD25-CBD4-294A-B058-7F56C9698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0D574-7C37-6544-9984-11470E20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33BE5-64FB-CE4A-B798-DD08D7921AAD}"/>
              </a:ext>
            </a:extLst>
          </p:cNvPr>
          <p:cNvSpPr txBox="1"/>
          <p:nvPr/>
        </p:nvSpPr>
        <p:spPr>
          <a:xfrm>
            <a:off x="9562100" y="259237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6"/>
                </a:solidFill>
              </a:rPr>
              <a:t>(PMF)</a:t>
            </a:r>
          </a:p>
        </p:txBody>
      </p:sp>
    </p:spTree>
    <p:extLst>
      <p:ext uri="{BB962C8B-B14F-4D97-AF65-F5344CB8AC3E}">
        <p14:creationId xmlns:p14="http://schemas.microsoft.com/office/powerpoint/2010/main" val="103501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B7A1-34D2-AB4A-8BCB-901A904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Empirical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84F6F-BBAE-F847-9721-F94559ED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16CF6-FB24-1841-8C45-A6FD2270EB51}"/>
              </a:ext>
            </a:extLst>
          </p:cNvPr>
          <p:cNvSpPr txBox="1"/>
          <p:nvPr/>
        </p:nvSpPr>
        <p:spPr>
          <a:xfrm>
            <a:off x="169682" y="753205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numpy.random</a:t>
            </a:r>
            <a:r>
              <a:rPr lang="en-US" dirty="0"/>
              <a:t> as ra</a:t>
            </a:r>
          </a:p>
          <a:p>
            <a:r>
              <a:rPr lang="en-US" dirty="0"/>
              <a:t>X = </a:t>
            </a:r>
            <a:r>
              <a:rPr lang="en-US" dirty="0" err="1"/>
              <a:t>ra.randint</a:t>
            </a:r>
            <a:r>
              <a:rPr lang="en-US" dirty="0"/>
              <a:t>(10, size=100)</a:t>
            </a:r>
          </a:p>
          <a:p>
            <a:r>
              <a:rPr lang="en-US" dirty="0" err="1"/>
              <a:t>plt.hist</a:t>
            </a:r>
            <a:r>
              <a:rPr lang="en-US" dirty="0"/>
              <a:t>(X)</a:t>
            </a:r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B297C-3248-EA47-8C3A-E0F9A73AD01A}"/>
              </a:ext>
            </a:extLst>
          </p:cNvPr>
          <p:cNvSpPr txBox="1"/>
          <p:nvPr/>
        </p:nvSpPr>
        <p:spPr>
          <a:xfrm>
            <a:off x="8494172" y="787861"/>
            <a:ext cx="1999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ra.randn</a:t>
            </a:r>
            <a:r>
              <a:rPr lang="en-US" dirty="0"/>
              <a:t>(100)</a:t>
            </a:r>
          </a:p>
          <a:p>
            <a:r>
              <a:rPr lang="en-US" dirty="0" err="1"/>
              <a:t>plt.hist</a:t>
            </a:r>
            <a:r>
              <a:rPr lang="en-US" dirty="0"/>
              <a:t>(X, 10)</a:t>
            </a:r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BFEE2-6CA9-F341-92DB-604CF2DFC24F}"/>
              </a:ext>
            </a:extLst>
          </p:cNvPr>
          <p:cNvSpPr txBox="1"/>
          <p:nvPr/>
        </p:nvSpPr>
        <p:spPr>
          <a:xfrm>
            <a:off x="4132699" y="741695"/>
            <a:ext cx="4172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ra.randn</a:t>
            </a:r>
            <a:r>
              <a:rPr lang="en-US" dirty="0"/>
              <a:t>(100)</a:t>
            </a:r>
          </a:p>
          <a:p>
            <a:r>
              <a:rPr lang="en-US" dirty="0" err="1"/>
              <a:t>plt.stem</a:t>
            </a:r>
            <a:r>
              <a:rPr lang="en-US" dirty="0"/>
              <a:t>(X, 1/100*</a:t>
            </a:r>
            <a:r>
              <a:rPr lang="en-US" dirty="0" err="1"/>
              <a:t>np.ones</a:t>
            </a:r>
            <a:r>
              <a:rPr lang="en-US" dirty="0"/>
              <a:t>(</a:t>
            </a:r>
            <a:r>
              <a:rPr lang="en-US" dirty="0" err="1"/>
              <a:t>X.shape</a:t>
            </a:r>
            <a:r>
              <a:rPr lang="en-US" dirty="0"/>
              <a:t>[0]))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B634D-88AB-BA42-B9E7-18F890AF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27" y="1536534"/>
            <a:ext cx="3991477" cy="2619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DF145-8D5F-3048-B8EE-B9063F63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026" y="1716101"/>
            <a:ext cx="3348796" cy="2283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AF335-C51F-CB4F-A47C-5F49330C3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1" y="1691367"/>
            <a:ext cx="3467183" cy="2308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B72072-1497-B8B4-0972-ACFFF1EFE6E3}"/>
              </a:ext>
            </a:extLst>
          </p:cNvPr>
          <p:cNvSpPr txBox="1"/>
          <p:nvPr/>
        </p:nvSpPr>
        <p:spPr>
          <a:xfrm>
            <a:off x="8624026" y="4302994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not exactly what we call</a:t>
            </a:r>
          </a:p>
          <a:p>
            <a:pPr algn="l"/>
            <a:r>
              <a:rPr lang="en-US" sz="2400" dirty="0"/>
              <a:t>“empirical distribution”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AB46A1-3427-BAD3-E43F-5D4B98FCD878}"/>
              </a:ext>
            </a:extLst>
          </p:cNvPr>
          <p:cNvCxnSpPr>
            <a:endCxn id="10" idx="2"/>
          </p:cNvCxnSpPr>
          <p:nvPr/>
        </p:nvCxnSpPr>
        <p:spPr>
          <a:xfrm flipH="1" flipV="1">
            <a:off x="10298424" y="3999781"/>
            <a:ext cx="35365" cy="423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3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84C5-5677-47F9-88DE-95598F0F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3: Bootstrap</a:t>
            </a:r>
            <a:endParaRPr lang="es-MX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B65329E9-AEA5-44DE-ADD4-4B4A54D6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690273"/>
            <a:ext cx="11656290" cy="683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Suppose we observe data                                            :</a:t>
            </a:r>
            <a:endParaRPr lang="es-MX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891B0-176A-4006-A0EE-E788557B12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31" y="770353"/>
            <a:ext cx="3971184" cy="354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 2 1">
                <a:extLst>
                  <a:ext uri="{FF2B5EF4-FFF2-40B4-BE49-F238E27FC236}">
                    <a16:creationId xmlns:a16="http://schemas.microsoft.com/office/drawing/2014/main" id="{BC8C39F9-BD8D-4DB1-9AC7-013FD334E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5" y="1310652"/>
                <a:ext cx="11656290" cy="531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1. Sample new “dataset”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with replacement</a:t>
                </a:r>
                <a:r>
                  <a:rPr lang="en-US" sz="2400" dirty="0"/>
                  <a:t>               </a:t>
                </a:r>
                <a:endParaRPr lang="es-MX" sz="2400" dirty="0"/>
              </a:p>
            </p:txBody>
          </p:sp>
        </mc:Choice>
        <mc:Fallback xmlns="">
          <p:sp>
            <p:nvSpPr>
              <p:cNvPr id="8" name="Content Placeholder 2 2 1">
                <a:extLst>
                  <a:ext uri="{FF2B5EF4-FFF2-40B4-BE49-F238E27FC236}">
                    <a16:creationId xmlns:a16="http://schemas.microsoft.com/office/drawing/2014/main" id="{BC8C39F9-BD8D-4DB1-9AC7-013FD334E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1310652"/>
                <a:ext cx="11656290" cy="531460"/>
              </a:xfrm>
              <a:prstGeom prst="rect">
                <a:avLst/>
              </a:prstGeom>
              <a:blipFill>
                <a:blip r:embed="rId5"/>
                <a:stretch>
                  <a:fillRect l="-76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 2 2 1">
                <a:extLst>
                  <a:ext uri="{FF2B5EF4-FFF2-40B4-BE49-F238E27FC236}">
                    <a16:creationId xmlns:a16="http://schemas.microsoft.com/office/drawing/2014/main" id="{5F9BD563-E369-45C5-BF28-C79FC592B0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5" y="1981018"/>
                <a:ext cx="11656290" cy="531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2. Compute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</a:t>
                </a:r>
                <a:endParaRPr lang="es-MX" sz="2400" dirty="0"/>
              </a:p>
            </p:txBody>
          </p:sp>
        </mc:Choice>
        <mc:Fallback xmlns="">
          <p:sp>
            <p:nvSpPr>
              <p:cNvPr id="21" name="Content Placeholder 2 2 2 1">
                <a:extLst>
                  <a:ext uri="{FF2B5EF4-FFF2-40B4-BE49-F238E27FC236}">
                    <a16:creationId xmlns:a16="http://schemas.microsoft.com/office/drawing/2014/main" id="{5F9BD563-E369-45C5-BF28-C79FC592B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1981018"/>
                <a:ext cx="11656290" cy="531460"/>
              </a:xfrm>
              <a:prstGeom prst="rect">
                <a:avLst/>
              </a:prstGeom>
              <a:blipFill>
                <a:blip r:embed="rId6"/>
                <a:stretch>
                  <a:fillRect l="-871" t="-1428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 2 2 2 1">
                <a:extLst>
                  <a:ext uri="{FF2B5EF4-FFF2-40B4-BE49-F238E27FC236}">
                    <a16:creationId xmlns:a16="http://schemas.microsoft.com/office/drawing/2014/main" id="{DE27BC14-A69D-46B0-9503-3D5ACC22EA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5" y="2651384"/>
                <a:ext cx="11656290" cy="531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3. Repeat B times to get the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24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  </a:t>
                </a:r>
                <a:endParaRPr lang="es-MX" sz="2400" dirty="0"/>
              </a:p>
            </p:txBody>
          </p:sp>
        </mc:Choice>
        <mc:Fallback xmlns="">
          <p:sp>
            <p:nvSpPr>
              <p:cNvPr id="25" name="Content Placeholder 2 2 2 2 1">
                <a:extLst>
                  <a:ext uri="{FF2B5EF4-FFF2-40B4-BE49-F238E27FC236}">
                    <a16:creationId xmlns:a16="http://schemas.microsoft.com/office/drawing/2014/main" id="{DE27BC14-A69D-46B0-9503-3D5ACC22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2651384"/>
                <a:ext cx="11656290" cy="531460"/>
              </a:xfrm>
              <a:prstGeom prst="rect">
                <a:avLst/>
              </a:prstGeom>
              <a:blipFill>
                <a:blip r:embed="rId7"/>
                <a:stretch>
                  <a:fillRect l="-871" t="-11628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 2 2 2 2 1">
                <a:extLst>
                  <a:ext uri="{FF2B5EF4-FFF2-40B4-BE49-F238E27FC236}">
                    <a16:creationId xmlns:a16="http://schemas.microsoft.com/office/drawing/2014/main" id="{AA6B9A16-284F-4341-854D-2E8F0DAE88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5" y="3234805"/>
                <a:ext cx="11656290" cy="224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4. Consider the </a:t>
                </a:r>
                <a:r>
                  <a:rPr lang="en-US" sz="2400" b="1" u="sng" dirty="0"/>
                  <a:t>empirical distribution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sz="2400" dirty="0"/>
                  <a:t>and find its top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quantile and bottom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quantile (denoted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respectively). </a:t>
                </a:r>
              </a:p>
            </p:txBody>
          </p:sp>
        </mc:Choice>
        <mc:Fallback xmlns="">
          <p:sp>
            <p:nvSpPr>
              <p:cNvPr id="29" name="Content Placeholder 2 2 2 2 2 1">
                <a:extLst>
                  <a:ext uri="{FF2B5EF4-FFF2-40B4-BE49-F238E27FC236}">
                    <a16:creationId xmlns:a16="http://schemas.microsoft.com/office/drawing/2014/main" id="{AA6B9A16-284F-4341-854D-2E8F0DAE8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3234805"/>
                <a:ext cx="11656290" cy="2241337"/>
              </a:xfrm>
              <a:prstGeom prst="rect">
                <a:avLst/>
              </a:prstGeom>
              <a:blipFill>
                <a:blip r:embed="rId8"/>
                <a:stretch>
                  <a:fillRect l="-871" t="-2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 2 2 2 2 2">
                <a:extLst>
                  <a:ext uri="{FF2B5EF4-FFF2-40B4-BE49-F238E27FC236}">
                    <a16:creationId xmlns:a16="http://schemas.microsoft.com/office/drawing/2014/main" id="{F80D4F5D-2780-401F-A824-5FBD1BDE08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5" y="4588622"/>
                <a:ext cx="11656290" cy="531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5. (1-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) Confidence Interval: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s-MX" sz="2400" dirty="0"/>
              </a:p>
            </p:txBody>
          </p:sp>
        </mc:Choice>
        <mc:Fallback xmlns="">
          <p:sp>
            <p:nvSpPr>
              <p:cNvPr id="42" name="Content Placeholder 2 2 2 2 2 2">
                <a:extLst>
                  <a:ext uri="{FF2B5EF4-FFF2-40B4-BE49-F238E27FC236}">
                    <a16:creationId xmlns:a16="http://schemas.microsoft.com/office/drawing/2014/main" id="{F80D4F5D-2780-401F-A824-5FBD1BDE0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4588622"/>
                <a:ext cx="11656290" cy="531460"/>
              </a:xfrm>
              <a:prstGeom prst="rect">
                <a:avLst/>
              </a:prstGeom>
              <a:blipFill>
                <a:blip r:embed="rId9"/>
                <a:stretch>
                  <a:fillRect l="-763" t="-95349" b="-1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10210-7B91-DF42-A436-901F6C7D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A6A6B-5148-DD45-8083-BD7D5D063C8B}"/>
              </a:ext>
            </a:extLst>
          </p:cNvPr>
          <p:cNvSpPr txBox="1"/>
          <p:nvPr/>
        </p:nvSpPr>
        <p:spPr>
          <a:xfrm>
            <a:off x="293679" y="5085683"/>
            <a:ext cx="118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/>
                </a:solidFill>
              </a:rPr>
              <a:t>counterintuitively, upper quantile for lower width, lower quantile for upper width. 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0C624-CA22-30D1-CEF0-F444CE4A1FB9}"/>
              </a:ext>
            </a:extLst>
          </p:cNvPr>
          <p:cNvSpPr txBox="1"/>
          <p:nvPr/>
        </p:nvSpPr>
        <p:spPr>
          <a:xfrm>
            <a:off x="3913632" y="-58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6435C-3C3F-1655-64B0-91A3BCB1A5C3}"/>
              </a:ext>
            </a:extLst>
          </p:cNvPr>
          <p:cNvSpPr txBox="1"/>
          <p:nvPr/>
        </p:nvSpPr>
        <p:spPr>
          <a:xfrm>
            <a:off x="182880" y="6254496"/>
            <a:ext cx="1106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note: there are other variations, but this version is recommended by statisticians.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4648C-9224-859F-BF9B-B130AB11FA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2895" y="3877881"/>
            <a:ext cx="2547113" cy="11750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7E5B66-B08A-7F68-5649-5C334C6B67B9}"/>
                  </a:ext>
                </a:extLst>
              </p:cNvPr>
              <p:cNvSpPr txBox="1"/>
              <p:nvPr/>
            </p:nvSpPr>
            <p:spPr>
              <a:xfrm>
                <a:off x="1591733" y="5564660"/>
                <a:ext cx="6096000" cy="601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7E5B66-B08A-7F68-5649-5C334C6B6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733" y="5564660"/>
                <a:ext cx="6096000" cy="601318"/>
              </a:xfrm>
              <a:prstGeom prst="rect">
                <a:avLst/>
              </a:prstGeom>
              <a:blipFill>
                <a:blip r:embed="rId11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36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9" grpId="0"/>
      <p:bldP spid="42" grpId="0"/>
      <p:bldP spid="9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66D6-C5B5-1648-B0AF-C1AE080C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3: Bootstrap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50441-8EF6-D448-BF2E-AF1D530F4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0828" y="1303403"/>
                <a:ext cx="11929179" cy="50685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marL="577850" lvl="1" indent="-288925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577850" lvl="1" indent="-288925"/>
                <a:r>
                  <a:rPr lang="en-US" sz="2400" dirty="0"/>
                  <a:t>Bootstrapping B times to obtain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sz="2400" dirty="0"/>
                  <a:t>; call this array S</a:t>
                </a:r>
              </a:p>
              <a:p>
                <a:pPr marL="577850" lvl="1" indent="-288925"/>
                <a:r>
                  <a:rPr lang="en-US" sz="2400" dirty="0"/>
                  <a:t>Sorted S in increasing order. </a:t>
                </a:r>
              </a:p>
              <a:p>
                <a:pPr marL="577850" lvl="1" indent="-288925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/>
                  <a:t> the top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quantile; i.e., </a:t>
                </a:r>
                <a:r>
                  <a:rPr lang="en-US" sz="2400" dirty="0">
                    <a:latin typeface="Monaco" pitchFamily="2" charset="77"/>
                  </a:rPr>
                  <a:t>S[int(</a:t>
                </a:r>
                <a:r>
                  <a:rPr lang="en-US" sz="2400" dirty="0" err="1">
                    <a:latin typeface="Monaco" pitchFamily="2" charset="77"/>
                  </a:rPr>
                  <a:t>np.ceil</a:t>
                </a:r>
                <a:r>
                  <a:rPr lang="en-US" sz="2400" dirty="0">
                    <a:latin typeface="Monaco" pitchFamily="2" charset="77"/>
                  </a:rPr>
                  <a:t>( (1-alpha/2)*(B-1) ))]</a:t>
                </a:r>
                <a:r>
                  <a:rPr lang="en-US" sz="2400" dirty="0"/>
                  <a:t>  </a:t>
                </a:r>
              </a:p>
              <a:p>
                <a:pPr marL="577850" lvl="1" indent="-288925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/>
                  <a:t> the bottom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quantile; i.e., </a:t>
                </a:r>
                <a:r>
                  <a:rPr lang="en-US" sz="2400" dirty="0">
                    <a:latin typeface="Monaco" pitchFamily="2" charset="77"/>
                  </a:rPr>
                  <a:t>S[int(</a:t>
                </a:r>
                <a:r>
                  <a:rPr lang="en-US" sz="2400" dirty="0" err="1">
                    <a:latin typeface="Monaco" pitchFamily="2" charset="77"/>
                  </a:rPr>
                  <a:t>np.floor</a:t>
                </a:r>
                <a:r>
                  <a:rPr lang="en-US" sz="2400" dirty="0">
                    <a:latin typeface="Monaco" pitchFamily="2" charset="77"/>
                  </a:rPr>
                  <a:t>((  alpha/2)*(B-1) ))]</a:t>
                </a:r>
              </a:p>
              <a:p>
                <a:pPr marL="577850" lvl="1" indent="-288925"/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50441-8EF6-D448-BF2E-AF1D530F4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828" y="1303403"/>
                <a:ext cx="11929179" cy="5068599"/>
              </a:xfrm>
              <a:blipFill>
                <a:blip r:embed="rId2"/>
                <a:stretch>
                  <a:fillRect l="-851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767F-C6E1-5C42-8A29-0525BA9E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9BC2B-DCA1-B54F-919A-74CCEEF84376}"/>
              </a:ext>
            </a:extLst>
          </p:cNvPr>
          <p:cNvSpPr txBox="1"/>
          <p:nvPr/>
        </p:nvSpPr>
        <p:spPr>
          <a:xfrm>
            <a:off x="150829" y="681037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u="sng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95364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66D6-C5B5-1648-B0AF-C1AE080C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3: Bootstrap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50441-8EF6-D448-BF2E-AF1D530F4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894700"/>
                <a:ext cx="11656290" cy="50685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 Generate 300 samples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(0.03)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50441-8EF6-D448-BF2E-AF1D530F4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894700"/>
                <a:ext cx="11656290" cy="5068599"/>
              </a:xfrm>
              <a:blipFill>
                <a:blip r:embed="rId2"/>
                <a:stretch>
                  <a:fillRect l="-1307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767F-C6E1-5C42-8A29-0525BA9E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CDA6D-E4AF-F347-B88A-C8EF77B17821}"/>
              </a:ext>
            </a:extLst>
          </p:cNvPr>
          <p:cNvSpPr/>
          <p:nvPr/>
        </p:nvSpPr>
        <p:spPr>
          <a:xfrm>
            <a:off x="425112" y="1534757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ary</a:t>
            </a:r>
            <a:r>
              <a:rPr lang="en-US" sz="1600" dirty="0">
                <a:latin typeface="Monaco" pitchFamily="2" charset="77"/>
              </a:rPr>
              <a:t> = </a:t>
            </a:r>
            <a:r>
              <a:rPr lang="en-US" sz="1600" dirty="0" err="1">
                <a:latin typeface="Monaco" pitchFamily="2" charset="77"/>
              </a:rPr>
              <a:t>ra.rand</a:t>
            </a:r>
            <a:r>
              <a:rPr lang="en-US" sz="1600" dirty="0">
                <a:latin typeface="Monaco" pitchFamily="2" charset="77"/>
              </a:rPr>
              <a:t>(300) &lt; 0.03</a:t>
            </a:r>
          </a:p>
          <a:p>
            <a:r>
              <a:rPr lang="en-US" sz="1600" dirty="0" err="1">
                <a:latin typeface="Monaco" pitchFamily="2" charset="77"/>
              </a:rPr>
              <a:t>muhat</a:t>
            </a:r>
            <a:r>
              <a:rPr lang="en-US" sz="1600" dirty="0">
                <a:latin typeface="Monaco" pitchFamily="2" charset="77"/>
              </a:rPr>
              <a:t> = </a:t>
            </a:r>
            <a:r>
              <a:rPr lang="en-US" sz="1600" dirty="0" err="1">
                <a:latin typeface="Monaco" pitchFamily="2" charset="77"/>
              </a:rPr>
              <a:t>np.mean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ary</a:t>
            </a:r>
            <a:r>
              <a:rPr lang="en-US" sz="1600" dirty="0">
                <a:latin typeface="Monaco" pitchFamily="2" charset="77"/>
              </a:rPr>
              <a:t>)</a:t>
            </a:r>
          </a:p>
          <a:p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LB, UB = </a:t>
            </a:r>
            <a:r>
              <a:rPr lang="en-US" sz="1600" dirty="0" err="1">
                <a:latin typeface="Monaco" pitchFamily="2" charset="77"/>
              </a:rPr>
              <a:t>calc_ci_bootstrap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ary</a:t>
            </a:r>
            <a:r>
              <a:rPr lang="en-US" sz="1600" dirty="0">
                <a:latin typeface="Monaco" pitchFamily="2" charset="77"/>
              </a:rPr>
              <a:t>, 0.05, 10_000)</a:t>
            </a:r>
          </a:p>
          <a:p>
            <a:r>
              <a:rPr lang="en-US" sz="1600" dirty="0">
                <a:latin typeface="Monaco" pitchFamily="2" charset="77"/>
              </a:rPr>
              <a:t>(LB,UB)</a:t>
            </a:r>
          </a:p>
          <a:p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# compute lower/upper width</a:t>
            </a:r>
          </a:p>
          <a:p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muhat</a:t>
            </a:r>
            <a:r>
              <a:rPr lang="en-US" sz="1600" dirty="0">
                <a:latin typeface="Monaco" pitchFamily="2" charset="77"/>
              </a:rPr>
              <a:t>-LB, UB - </a:t>
            </a:r>
            <a:r>
              <a:rPr lang="en-US" sz="1600" dirty="0" err="1">
                <a:latin typeface="Monaco" pitchFamily="2" charset="77"/>
              </a:rPr>
              <a:t>muhat</a:t>
            </a:r>
            <a:r>
              <a:rPr lang="en-US" sz="1600" dirty="0">
                <a:latin typeface="Monaco" pitchFamily="2" charset="77"/>
              </a:rPr>
              <a:t>)</a:t>
            </a:r>
          </a:p>
          <a:p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w = </a:t>
            </a:r>
            <a:r>
              <a:rPr lang="en-US" sz="1600" dirty="0" err="1">
                <a:latin typeface="Monaco" pitchFamily="2" charset="77"/>
              </a:rPr>
              <a:t>calc_confwidth_gaussian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ary</a:t>
            </a:r>
            <a:r>
              <a:rPr lang="en-US" sz="1600" dirty="0">
                <a:latin typeface="Monaco" pitchFamily="2" charset="77"/>
              </a:rPr>
              <a:t>, alpha)</a:t>
            </a:r>
          </a:p>
          <a:p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muhat</a:t>
            </a:r>
            <a:r>
              <a:rPr lang="en-US" sz="1600" dirty="0">
                <a:latin typeface="Monaco" pitchFamily="2" charset="77"/>
              </a:rPr>
              <a:t> -w, </a:t>
            </a:r>
            <a:r>
              <a:rPr lang="en-US" sz="1600" dirty="0" err="1">
                <a:latin typeface="Monaco" pitchFamily="2" charset="77"/>
              </a:rPr>
              <a:t>muhat</a:t>
            </a:r>
            <a:r>
              <a:rPr lang="en-US" sz="1600" dirty="0">
                <a:latin typeface="Monaco" pitchFamily="2" charset="77"/>
              </a:rPr>
              <a:t> + 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6B998-D3D4-954B-8BC7-4BCE6B3283C2}"/>
              </a:ext>
            </a:extLst>
          </p:cNvPr>
          <p:cNvSpPr txBox="1"/>
          <p:nvPr/>
        </p:nvSpPr>
        <p:spPr>
          <a:xfrm>
            <a:off x="6824672" y="1763608"/>
            <a:ext cx="5304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will implement them in homework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41628-B4A1-5149-ABF6-D006F86B3584}"/>
              </a:ext>
            </a:extLst>
          </p:cNvPr>
          <p:cNvSpPr txBox="1"/>
          <p:nvPr/>
        </p:nvSpPr>
        <p:spPr>
          <a:xfrm>
            <a:off x="4435992" y="251569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(0.006, 0.046)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3B803-1DD0-5B47-AC60-A65574BC1C7F}"/>
              </a:ext>
            </a:extLst>
          </p:cNvPr>
          <p:cNvSpPr txBox="1"/>
          <p:nvPr/>
        </p:nvSpPr>
        <p:spPr>
          <a:xfrm>
            <a:off x="4435992" y="323326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(0.023, 0.016)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62F9C-D10D-0D4B-BA4C-6CB3B42CD5B1}"/>
              </a:ext>
            </a:extLst>
          </p:cNvPr>
          <p:cNvSpPr txBox="1"/>
          <p:nvPr/>
        </p:nvSpPr>
        <p:spPr>
          <a:xfrm>
            <a:off x="4359048" y="399480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(-0.107, 0.167)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85563-8C30-0A45-A4EB-34D6144BA8DC}"/>
              </a:ext>
            </a:extLst>
          </p:cNvPr>
          <p:cNvSpPr txBox="1"/>
          <p:nvPr/>
        </p:nvSpPr>
        <p:spPr>
          <a:xfrm>
            <a:off x="6824672" y="3126883"/>
            <a:ext cx="3945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asymmetric!! (note </a:t>
            </a:r>
            <a:r>
              <a:rPr lang="en-US" sz="2000" dirty="0" err="1">
                <a:solidFill>
                  <a:schemeClr val="accent1"/>
                </a:solidFill>
              </a:rPr>
              <a:t>muhat</a:t>
            </a:r>
            <a:r>
              <a:rPr lang="en-US" sz="2000" dirty="0">
                <a:solidFill>
                  <a:schemeClr val="accent1"/>
                </a:solidFill>
              </a:rPr>
              <a:t>=0.03..)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B0277-A2D9-FD4B-B7E0-D1156D44CE84}"/>
              </a:ext>
            </a:extLst>
          </p:cNvPr>
          <p:cNvSpPr txBox="1"/>
          <p:nvPr/>
        </p:nvSpPr>
        <p:spPr>
          <a:xfrm>
            <a:off x="6824672" y="3919084"/>
            <a:ext cx="496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inherently symmetric..</a:t>
            </a:r>
          </a:p>
          <a:p>
            <a:pPr algn="l"/>
            <a:r>
              <a:rPr lang="en-US" sz="2000" dirty="0">
                <a:solidFill>
                  <a:schemeClr val="accent1"/>
                </a:solidFill>
              </a:rPr>
              <a:t>and nonsensical lower confidence bound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7EF99-6CE3-704F-805D-138CE81B4C3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361038" y="1994441"/>
            <a:ext cx="3463634" cy="30923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E14F2-3872-204B-AEE7-A490829341B9}"/>
              </a:ext>
            </a:extLst>
          </p:cNvPr>
          <p:cNvCxnSpPr>
            <a:cxnSpLocks/>
          </p:cNvCxnSpPr>
          <p:nvPr/>
        </p:nvCxnSpPr>
        <p:spPr>
          <a:xfrm flipH="1">
            <a:off x="5367329" y="2303676"/>
            <a:ext cx="1787616" cy="161272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591B-42A1-D34E-BB05-528C0700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Intervals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E292B-DE87-844B-A51F-4D95D2EB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DE998-1441-D846-A383-EE5253E079C4}"/>
              </a:ext>
            </a:extLst>
          </p:cNvPr>
          <p:cNvSpPr txBox="1"/>
          <p:nvPr/>
        </p:nvSpPr>
        <p:spPr>
          <a:xfrm>
            <a:off x="3619123" y="1416311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 (corrected)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A7A16-E772-2D46-B321-7BC6934DAB51}"/>
              </a:ext>
            </a:extLst>
          </p:cNvPr>
          <p:cNvSpPr txBox="1"/>
          <p:nvPr/>
        </p:nvSpPr>
        <p:spPr>
          <a:xfrm>
            <a:off x="7787934" y="1416312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Bootstrap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1A622-7EED-D142-84D3-0BF10F2C1381}"/>
              </a:ext>
            </a:extLst>
          </p:cNvPr>
          <p:cNvSpPr txBox="1"/>
          <p:nvPr/>
        </p:nvSpPr>
        <p:spPr>
          <a:xfrm>
            <a:off x="1605383" y="187797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small 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B85ED-1598-9F4C-ACD3-462BE8DE26B3}"/>
              </a:ext>
            </a:extLst>
          </p:cNvPr>
          <p:cNvSpPr txBox="1"/>
          <p:nvPr/>
        </p:nvSpPr>
        <p:spPr>
          <a:xfrm>
            <a:off x="593888" y="3857884"/>
            <a:ext cx="225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Computational</a:t>
            </a:r>
            <a:br>
              <a:rPr lang="en-US" sz="2400" dirty="0"/>
            </a:br>
            <a:r>
              <a:rPr lang="en-US" sz="2400" dirty="0"/>
              <a:t>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69BF-BDED-7B4F-8F6F-D3488C62847F}"/>
              </a:ext>
            </a:extLst>
          </p:cNvPr>
          <p:cNvSpPr txBox="1"/>
          <p:nvPr/>
        </p:nvSpPr>
        <p:spPr>
          <a:xfrm>
            <a:off x="4483969" y="3940404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18347-FB86-B142-BA4A-91A13A7DC55C}"/>
              </a:ext>
            </a:extLst>
          </p:cNvPr>
          <p:cNvSpPr txBox="1"/>
          <p:nvPr/>
        </p:nvSpPr>
        <p:spPr>
          <a:xfrm>
            <a:off x="7093834" y="3930753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High, depends on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DC7A18-3E26-9640-ABC0-DB6742F2457E}"/>
              </a:ext>
            </a:extLst>
          </p:cNvPr>
          <p:cNvSpPr txBox="1"/>
          <p:nvPr/>
        </p:nvSpPr>
        <p:spPr>
          <a:xfrm>
            <a:off x="1108452" y="2577476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moderate 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D0F25-F465-0F44-8E4F-D6BC77A20239}"/>
              </a:ext>
            </a:extLst>
          </p:cNvPr>
          <p:cNvSpPr txBox="1"/>
          <p:nvPr/>
        </p:nvSpPr>
        <p:spPr>
          <a:xfrm>
            <a:off x="1724005" y="3276975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large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1D507-CE65-0744-B23A-AFA341F33C79}"/>
              </a:ext>
            </a:extLst>
          </p:cNvPr>
          <p:cNvSpPr txBox="1"/>
          <p:nvPr/>
        </p:nvSpPr>
        <p:spPr>
          <a:xfrm>
            <a:off x="4390194" y="331823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A6C3D-18A2-554C-998C-A38EE33B9264}"/>
              </a:ext>
            </a:extLst>
          </p:cNvPr>
          <p:cNvSpPr txBox="1"/>
          <p:nvPr/>
        </p:nvSpPr>
        <p:spPr>
          <a:xfrm>
            <a:off x="7787934" y="3326664"/>
            <a:ext cx="163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Very Good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B665E-B3ED-E94C-BD2E-721ADF74F986}"/>
              </a:ext>
            </a:extLst>
          </p:cNvPr>
          <p:cNvSpPr txBox="1"/>
          <p:nvPr/>
        </p:nvSpPr>
        <p:spPr>
          <a:xfrm>
            <a:off x="4091233" y="2592371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Okay / Bad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8060B-4DC5-6344-A5F4-5B41350ADE5A}"/>
              </a:ext>
            </a:extLst>
          </p:cNvPr>
          <p:cNvSpPr txBox="1"/>
          <p:nvPr/>
        </p:nvSpPr>
        <p:spPr>
          <a:xfrm>
            <a:off x="8087696" y="2650976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Okay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C63950-4CD7-1949-BAB7-AC4D48065561}"/>
              </a:ext>
            </a:extLst>
          </p:cNvPr>
          <p:cNvSpPr txBox="1"/>
          <p:nvPr/>
        </p:nvSpPr>
        <p:spPr>
          <a:xfrm>
            <a:off x="4492786" y="1918355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Bad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3CBDF-98C6-424D-9C5C-979F3D9D30E6}"/>
              </a:ext>
            </a:extLst>
          </p:cNvPr>
          <p:cNvSpPr txBox="1"/>
          <p:nvPr/>
        </p:nvSpPr>
        <p:spPr>
          <a:xfrm>
            <a:off x="8172655" y="1991123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Bad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56B9F0-511B-0844-B76D-32A92516475B}"/>
              </a:ext>
            </a:extLst>
          </p:cNvPr>
          <p:cNvCxnSpPr>
            <a:cxnSpLocks/>
          </p:cNvCxnSpPr>
          <p:nvPr/>
        </p:nvCxnSpPr>
        <p:spPr>
          <a:xfrm flipH="1" flipV="1">
            <a:off x="5514681" y="2960016"/>
            <a:ext cx="282468" cy="1923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E69792-5594-E04F-BDB4-7589EC931C10}"/>
              </a:ext>
            </a:extLst>
          </p:cNvPr>
          <p:cNvSpPr txBox="1"/>
          <p:nvPr/>
        </p:nvSpPr>
        <p:spPr>
          <a:xfrm>
            <a:off x="5469030" y="4984287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Q: When could it be bad?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189E19-5E00-E149-91A5-3FAE143B147C}"/>
              </a:ext>
            </a:extLst>
          </p:cNvPr>
          <p:cNvSpPr txBox="1"/>
          <p:nvPr/>
        </p:nvSpPr>
        <p:spPr>
          <a:xfrm>
            <a:off x="5465963" y="5474954"/>
            <a:ext cx="614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When the distribution is far from Gaussian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9A9960-1501-D04E-96C3-74F1FDD8F5C7}"/>
              </a:ext>
            </a:extLst>
          </p:cNvPr>
          <p:cNvSpPr txBox="1"/>
          <p:nvPr/>
        </p:nvSpPr>
        <p:spPr>
          <a:xfrm>
            <a:off x="9849910" y="791596"/>
            <a:ext cx="223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good = correct</a:t>
            </a:r>
          </a:p>
          <a:p>
            <a:pPr algn="l"/>
            <a:r>
              <a:rPr lang="en-US" sz="2400" dirty="0">
                <a:solidFill>
                  <a:schemeClr val="accent1"/>
                </a:solidFill>
              </a:rPr>
              <a:t>bad = incorrect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7DECF5-D6D6-5A93-5F93-EBF87097D089}"/>
              </a:ext>
            </a:extLst>
          </p:cNvPr>
          <p:cNvCxnSpPr>
            <a:cxnSpLocks/>
          </p:cNvCxnSpPr>
          <p:nvPr/>
        </p:nvCxnSpPr>
        <p:spPr>
          <a:xfrm flipH="1" flipV="1">
            <a:off x="8319359" y="4513419"/>
            <a:ext cx="970909" cy="175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9F5307-6BE9-8D2E-BD0F-9A81A40D0318}"/>
              </a:ext>
            </a:extLst>
          </p:cNvPr>
          <p:cNvSpPr txBox="1"/>
          <p:nvPr/>
        </p:nvSpPr>
        <p:spPr>
          <a:xfrm>
            <a:off x="9407590" y="4365715"/>
            <a:ext cx="2838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bad if the estimator takes a long time to compute</a:t>
            </a:r>
          </a:p>
        </p:txBody>
      </p:sp>
    </p:spTree>
    <p:extLst>
      <p:ext uri="{BB962C8B-B14F-4D97-AF65-F5344CB8AC3E}">
        <p14:creationId xmlns:p14="http://schemas.microsoft.com/office/powerpoint/2010/main" val="226396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38EE-336C-4278-8445-E516D4CE9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264862"/>
            <a:ext cx="11656290" cy="6255756"/>
          </a:xfrm>
        </p:spPr>
        <p:txBody>
          <a:bodyPr>
            <a:normAutofit/>
          </a:bodyPr>
          <a:lstStyle/>
          <a:p>
            <a:r>
              <a:rPr lang="en-US" sz="1600" dirty="0"/>
              <a:t>Discussion of LLN and CLT is much too brief… if you’re going to cover it, I would extend the discussion</a:t>
            </a:r>
          </a:p>
          <a:p>
            <a:r>
              <a:rPr lang="en-US" sz="1600" dirty="0"/>
              <a:t>If covering significance testing you’ll need to introduce the notion of limiting distributions, and then the usefulness of CLT will be a lot more clear</a:t>
            </a:r>
          </a:p>
          <a:p>
            <a:r>
              <a:rPr lang="en-US" sz="1600" dirty="0"/>
              <a:t>A simple thing I should have done is to show bootstrap distribution of the sample mean after N=5, 10, 25, 50, 100, 500, … samples, to show how it converges to the normal distribution via CLT</a:t>
            </a:r>
          </a:p>
          <a:p>
            <a:r>
              <a:rPr lang="en-US" sz="1600" dirty="0"/>
              <a:t>Related to above, can also show this for a heavy-tailed distribution, to show that convergence is slower in that case, e.g. requires many more samples for sample mean to converge to Normal</a:t>
            </a:r>
          </a:p>
          <a:p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B22E0A-7C36-694D-90AE-6DF002AC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93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AC1F5-0852-C146-93A5-66BBE1F0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CA5A-4751-CE43-8CD2-29581B87ADC8}"/>
              </a:ext>
            </a:extLst>
          </p:cNvPr>
          <p:cNvSpPr txBox="1"/>
          <p:nvPr/>
        </p:nvSpPr>
        <p:spPr>
          <a:xfrm>
            <a:off x="3857295" y="3044279"/>
            <a:ext cx="4798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92440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94370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b="0" dirty="0"/>
              <a:t>Limit Theorems: LLN and CLT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61AE1-6841-6E41-A98B-F208347D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71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2C80-6762-6B4B-BA91-E0CC6D65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A/B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F102E-B072-7441-9EF0-F3A7BAE5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F382D-C5BF-3B4C-B3C8-14EC35DB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897" y="2885365"/>
            <a:ext cx="3914576" cy="340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F4F521-3D76-D441-95B4-2E5CB49D531E}"/>
              </a:ext>
            </a:extLst>
          </p:cNvPr>
          <p:cNvSpPr txBox="1"/>
          <p:nvPr/>
        </p:nvSpPr>
        <p:spPr>
          <a:xfrm>
            <a:off x="8376046" y="6287953"/>
            <a:ext cx="317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(from </a:t>
            </a:r>
            <a:r>
              <a:rPr lang="en-US" sz="2400" dirty="0" err="1"/>
              <a:t>optimizely.com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71489-CF12-3845-B4EC-8DD381662F4A}"/>
              </a:ext>
            </a:extLst>
          </p:cNvPr>
          <p:cNvSpPr txBox="1"/>
          <p:nvPr/>
        </p:nvSpPr>
        <p:spPr>
          <a:xfrm>
            <a:off x="272716" y="945984"/>
            <a:ext cx="116946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days, webpages/apps run A/B testing extensively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Try out an alternative of webpage/interface on </a:t>
            </a:r>
            <a:r>
              <a:rPr lang="en-US" sz="2400" b="1" u="sng" dirty="0"/>
              <a:t>randomly chosen subset of users</a:t>
            </a:r>
            <a:r>
              <a:rPr lang="en-US" sz="2400" dirty="0"/>
              <a:t> to gather data (and help guide the decision)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E.g., recall the </a:t>
            </a:r>
            <a:r>
              <a:rPr lang="en-US" sz="2400" b="1" dirty="0"/>
              <a:t>list view</a:t>
            </a:r>
            <a:r>
              <a:rPr lang="en-US" sz="2400" dirty="0"/>
              <a:t> vs grid view to measure the effectiveness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Can use </a:t>
            </a:r>
            <a:r>
              <a:rPr lang="en-US" sz="2400" b="1" u="sng" dirty="0"/>
              <a:t>2 or more</a:t>
            </a:r>
            <a:r>
              <a:rPr lang="en-US" sz="2400" dirty="0"/>
              <a:t> alternatives</a:t>
            </a:r>
          </a:p>
          <a:p>
            <a:pPr algn="l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E47BC-1503-DB4F-8DFB-7172A9E8E746}"/>
              </a:ext>
            </a:extLst>
          </p:cNvPr>
          <p:cNvSpPr txBox="1"/>
          <p:nvPr/>
        </p:nvSpPr>
        <p:spPr>
          <a:xfrm>
            <a:off x="272716" y="3429000"/>
            <a:ext cx="757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u="sng" dirty="0"/>
              <a:t>Review question</a:t>
            </a:r>
            <a:r>
              <a:rPr lang="en-US" sz="2400" dirty="0"/>
              <a:t>: How do we know one is actually better than the other? (i.e., statistically significant)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E7BF7-3803-D5FA-B7E7-E36753A6DEB2}"/>
              </a:ext>
            </a:extLst>
          </p:cNvPr>
          <p:cNvSpPr txBox="1"/>
          <p:nvPr/>
        </p:nvSpPr>
        <p:spPr>
          <a:xfrm>
            <a:off x="597408" y="4552490"/>
            <a:ext cx="654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A/B testing: Compute confidence bounds for alternatives, see if they overlap. If not, you have a clear winner!</a:t>
            </a:r>
          </a:p>
        </p:txBody>
      </p:sp>
    </p:spTree>
    <p:extLst>
      <p:ext uri="{BB962C8B-B14F-4D97-AF65-F5344CB8AC3E}">
        <p14:creationId xmlns:p14="http://schemas.microsoft.com/office/powerpoint/2010/main" val="118366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B132-E5FE-B24D-9CF9-DDA66CAF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E5A1-91CF-4748-800E-4D9FC44FF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82316"/>
            <a:ext cx="11656290" cy="5294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Another example: Search system evaluation (e.g., Google). Compare system A vs B.</a:t>
            </a:r>
          </a:p>
          <a:p>
            <a:r>
              <a:rPr lang="en-US" sz="2400" dirty="0"/>
              <a:t>Each evaluator </a:t>
            </a:r>
            <a:br>
              <a:rPr lang="en-US" sz="2400" dirty="0"/>
            </a:br>
            <a:r>
              <a:rPr lang="en-US" sz="2400" dirty="0"/>
              <a:t>=&gt; a random keyword is picked, and then both systems pick top 10 relevant documents and show them.</a:t>
            </a:r>
            <a:br>
              <a:rPr lang="en-US" sz="2400" dirty="0"/>
            </a:br>
            <a:r>
              <a:rPr lang="en-US" sz="2400" dirty="0"/>
              <a:t>=&gt; the evaluator provides rating (1-5) for both lists.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dirty="0"/>
              <a:t>Methods to claim which is better.</a:t>
            </a:r>
          </a:p>
          <a:p>
            <a:r>
              <a:rPr lang="en-US" sz="2400" dirty="0"/>
              <a:t>1. The average</a:t>
            </a:r>
          </a:p>
          <a:p>
            <a:r>
              <a:rPr lang="en-US" sz="2400" dirty="0"/>
              <a:t>2. Confidence bound</a:t>
            </a:r>
          </a:p>
          <a:p>
            <a:r>
              <a:rPr lang="en-US" sz="2400" dirty="0"/>
              <a:t>3. </a:t>
            </a:r>
            <a:r>
              <a:rPr lang="en-US" sz="2400" dirty="0">
                <a:solidFill>
                  <a:schemeClr val="accent2"/>
                </a:solidFill>
              </a:rPr>
              <a:t>Paired 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FBDEF-9666-E54A-844C-3A338473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9845D-29BE-794E-ABD7-1D69445F4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05957"/>
              </p:ext>
            </p:extLst>
          </p:nvPr>
        </p:nvGraphicFramePr>
        <p:xfrm>
          <a:off x="300721" y="2875280"/>
          <a:ext cx="1052362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453">
                  <a:extLst>
                    <a:ext uri="{9D8B030D-6E8A-4147-A177-3AD203B41FA5}">
                      <a16:colId xmlns:a16="http://schemas.microsoft.com/office/drawing/2014/main" val="295264137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4141875841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949873043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819020457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764088893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794749197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58300557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477237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Evaluator: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11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7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3682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5050F00-933B-D541-BE96-2F175A424236}"/>
              </a:ext>
            </a:extLst>
          </p:cNvPr>
          <p:cNvGrpSpPr/>
          <p:nvPr/>
        </p:nvGrpSpPr>
        <p:grpSpPr>
          <a:xfrm>
            <a:off x="8304645" y="4091636"/>
            <a:ext cx="3619500" cy="2385752"/>
            <a:chOff x="8304645" y="2163099"/>
            <a:chExt cx="3619500" cy="2385752"/>
          </a:xfrm>
        </p:grpSpPr>
        <p:pic>
          <p:nvPicPr>
            <p:cNvPr id="2050" name="Picture 2" descr="Search - Free multimedia icons">
              <a:extLst>
                <a:ext uri="{FF2B5EF4-FFF2-40B4-BE49-F238E27FC236}">
                  <a16:creationId xmlns:a16="http://schemas.microsoft.com/office/drawing/2014/main" id="{C0B179BC-2453-F54A-A9B8-3A612571D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4645" y="2624764"/>
              <a:ext cx="1809750" cy="180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6DFB26-0E35-AB4E-9BA4-36E8D2FEF972}"/>
                </a:ext>
              </a:extLst>
            </p:cNvPr>
            <p:cNvSpPr txBox="1"/>
            <p:nvPr/>
          </p:nvSpPr>
          <p:spPr>
            <a:xfrm>
              <a:off x="8946958" y="216309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87DFF2-C81D-DA4A-9B6B-66C3405FFE69}"/>
                </a:ext>
              </a:extLst>
            </p:cNvPr>
            <p:cNvSpPr txBox="1"/>
            <p:nvPr/>
          </p:nvSpPr>
          <p:spPr>
            <a:xfrm>
              <a:off x="10824345" y="216309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B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2399653-FF67-3543-81E6-C639D171DA3D}"/>
                </a:ext>
              </a:extLst>
            </p:cNvPr>
            <p:cNvGrpSpPr/>
            <p:nvPr/>
          </p:nvGrpSpPr>
          <p:grpSpPr>
            <a:xfrm>
              <a:off x="8304645" y="2163099"/>
              <a:ext cx="3619500" cy="2385752"/>
              <a:chOff x="8304645" y="2163099"/>
              <a:chExt cx="3619500" cy="2385752"/>
            </a:xfrm>
          </p:grpSpPr>
          <p:pic>
            <p:nvPicPr>
              <p:cNvPr id="7" name="Picture 2" descr="Search - Free multimedia icons">
                <a:extLst>
                  <a:ext uri="{FF2B5EF4-FFF2-40B4-BE49-F238E27FC236}">
                    <a16:creationId xmlns:a16="http://schemas.microsoft.com/office/drawing/2014/main" id="{F33F3B58-5A0F-324C-9156-83C8ADE2B4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14395" y="2624764"/>
                <a:ext cx="1809750" cy="1809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5D2B48-F099-264C-BF16-5F321E086B80}"/>
                  </a:ext>
                </a:extLst>
              </p:cNvPr>
              <p:cNvSpPr/>
              <p:nvPr/>
            </p:nvSpPr>
            <p:spPr>
              <a:xfrm>
                <a:off x="8304645" y="2163099"/>
                <a:ext cx="3619500" cy="2385752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FE4AE6-8C92-BB74-5D58-01591897FDE9}"/>
              </a:ext>
            </a:extLst>
          </p:cNvPr>
          <p:cNvSpPr txBox="1"/>
          <p:nvPr/>
        </p:nvSpPr>
        <p:spPr>
          <a:xfrm>
            <a:off x="5562533" y="455330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B9D11-BDC1-5645-0F51-CE5C4B1CB053}"/>
              </a:ext>
            </a:extLst>
          </p:cNvPr>
          <p:cNvSpPr txBox="1"/>
          <p:nvPr/>
        </p:nvSpPr>
        <p:spPr>
          <a:xfrm>
            <a:off x="5494405" y="5013793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okay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50208-B48D-5A94-78E8-44189D3C2E8A}"/>
              </a:ext>
            </a:extLst>
          </p:cNvPr>
          <p:cNvSpPr txBox="1"/>
          <p:nvPr/>
        </p:nvSpPr>
        <p:spPr>
          <a:xfrm>
            <a:off x="5443109" y="5474285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great</a:t>
            </a:r>
          </a:p>
        </p:txBody>
      </p:sp>
    </p:spTree>
    <p:extLst>
      <p:ext uri="{BB962C8B-B14F-4D97-AF65-F5344CB8AC3E}">
        <p14:creationId xmlns:p14="http://schemas.microsoft.com/office/powerpoint/2010/main" val="87690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20D0-B446-044A-812F-3EC68A77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Paired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206D9-30BC-C745-8030-4C9D5508A3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Two hypotheses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system A and B have the same performance (“null” hypothesis)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system A and B have different performance</a:t>
                </a:r>
              </a:p>
              <a:p>
                <a:endParaRPr lang="en-US" sz="2800" dirty="0"/>
              </a:p>
              <a:p>
                <a:r>
                  <a:rPr lang="en-US" sz="2400" dirty="0"/>
                  <a:t>Must define a </a:t>
                </a:r>
                <a:r>
                  <a:rPr lang="en-US" sz="2400" b="1" u="sng" dirty="0"/>
                  <a:t>trial</a:t>
                </a:r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trials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evaluators’ score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score of (A) – score of (B) on the data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(or, evaluator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𝑈𝑉𝑎𝑟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206D9-30BC-C745-8030-4C9D5508A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267A7-529F-AE47-B007-3DFD39AD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2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FFA1-2956-9645-8366-02C3BFBF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Paired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DC7BE-2E39-8545-A3FC-F03E24F4C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795848"/>
                <a:ext cx="11656290" cy="2884901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We do not know what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follows. =&gt; again, assume normality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assumes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Recall: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          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𝑈𝑉𝑎𝑟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/>
                  <a:t> student-t(mean 0, scale 1, degrees of freedom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DC7BE-2E39-8545-A3FC-F03E24F4C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795848"/>
                <a:ext cx="11656290" cy="2884901"/>
              </a:xfrm>
              <a:blipFill>
                <a:blip r:embed="rId2"/>
                <a:stretch>
                  <a:fillRect l="-871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B5875-1083-D24F-B0CE-3F6F658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42CE-F280-5F48-89D5-9C7E08F0B5E6}"/>
                  </a:ext>
                </a:extLst>
              </p:cNvPr>
              <p:cNvSpPr txBox="1"/>
              <p:nvPr/>
            </p:nvSpPr>
            <p:spPr>
              <a:xfrm>
                <a:off x="7697165" y="2222339"/>
                <a:ext cx="22175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In our case,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42CE-F280-5F48-89D5-9C7E08F0B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5" y="2222339"/>
                <a:ext cx="2217530" cy="400110"/>
              </a:xfrm>
              <a:prstGeom prst="rect">
                <a:avLst/>
              </a:prstGeom>
              <a:blipFill>
                <a:blip r:embed="rId3"/>
                <a:stretch>
                  <a:fillRect l="-3429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83CECE-B315-D244-83D2-3FDBDEF92661}"/>
                  </a:ext>
                </a:extLst>
              </p:cNvPr>
              <p:cNvSpPr txBox="1"/>
              <p:nvPr/>
            </p:nvSpPr>
            <p:spPr>
              <a:xfrm>
                <a:off x="262231" y="3592780"/>
                <a:ext cx="8055980" cy="208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Ask “what is a plausible range of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with significance level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?”</a:t>
                </a:r>
              </a:p>
              <a:p>
                <a:pPr marL="288925" lvl="1" indent="-288925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Find the </a:t>
                </a:r>
                <a:r>
                  <a:rPr lang="en-US" sz="2400" i="1" dirty="0"/>
                  <a:t>quantile</a:t>
                </a:r>
                <a:r>
                  <a:rPr lang="en-US" sz="2400" dirty="0"/>
                  <a:t> of student-t distribution! (Recall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288925" lvl="1" indent="-288925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&amp;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see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crosses the quantile!</a:t>
                </a:r>
              </a:p>
              <a:p>
                <a:pPr algn="l"/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83CECE-B315-D244-83D2-3FDBDEF92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31" y="3592780"/>
                <a:ext cx="8055980" cy="2087110"/>
              </a:xfrm>
              <a:prstGeom prst="rect">
                <a:avLst/>
              </a:prstGeom>
              <a:blipFill>
                <a:blip r:embed="rId4"/>
                <a:stretch>
                  <a:fillRect l="-1258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7826DB2-8039-9042-9B7C-2EEBF6D05743}"/>
              </a:ext>
            </a:extLst>
          </p:cNvPr>
          <p:cNvGrpSpPr/>
          <p:nvPr/>
        </p:nvGrpSpPr>
        <p:grpSpPr>
          <a:xfrm>
            <a:off x="8356922" y="3429000"/>
            <a:ext cx="3595765" cy="2989554"/>
            <a:chOff x="8484243" y="3573292"/>
            <a:chExt cx="3595765" cy="2989554"/>
          </a:xfrm>
        </p:grpSpPr>
        <p:pic>
          <p:nvPicPr>
            <p:cNvPr id="3074" name="Picture 2" descr="t Distribution">
              <a:extLst>
                <a:ext uri="{FF2B5EF4-FFF2-40B4-BE49-F238E27FC236}">
                  <a16:creationId xmlns:a16="http://schemas.microsoft.com/office/drawing/2014/main" id="{503C8FF3-11E1-C143-950A-441CF08636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42" b="24316"/>
            <a:stretch/>
          </p:blipFill>
          <p:spPr bwMode="auto">
            <a:xfrm>
              <a:off x="8601395" y="4235552"/>
              <a:ext cx="3322750" cy="2238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93F49F-9BFE-BD48-95FB-81141401A0A6}"/>
                </a:ext>
              </a:extLst>
            </p:cNvPr>
            <p:cNvSpPr txBox="1"/>
            <p:nvPr/>
          </p:nvSpPr>
          <p:spPr>
            <a:xfrm>
              <a:off x="9030877" y="3820190"/>
              <a:ext cx="2669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t distribution with df=8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9CA76B-F118-5E43-9B4B-4B55FE558BBD}"/>
                </a:ext>
              </a:extLst>
            </p:cNvPr>
            <p:cNvSpPr/>
            <p:nvPr/>
          </p:nvSpPr>
          <p:spPr>
            <a:xfrm>
              <a:off x="8484243" y="3573292"/>
              <a:ext cx="3595765" cy="298955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89054D4-1373-B24D-8633-73152594C618}"/>
              </a:ext>
            </a:extLst>
          </p:cNvPr>
          <p:cNvSpPr txBox="1"/>
          <p:nvPr/>
        </p:nvSpPr>
        <p:spPr>
          <a:xfrm>
            <a:off x="1461155" y="329964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call it t-score</a:t>
            </a:r>
          </a:p>
        </p:txBody>
      </p:sp>
    </p:spTree>
    <p:extLst>
      <p:ext uri="{BB962C8B-B14F-4D97-AF65-F5344CB8AC3E}">
        <p14:creationId xmlns:p14="http://schemas.microsoft.com/office/powerpoint/2010/main" val="97901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FFA1-2956-9645-8366-02C3BFBF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Paired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DC7BE-2E39-8545-A3FC-F03E24F4C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795848"/>
                <a:ext cx="11656290" cy="574384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see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crosses the quantile!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Yes: Reject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=&gt; claim: the differences are real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No:  Accept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=&gt; claim: no statistically significant difference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DC7BE-2E39-8545-A3FC-F03E24F4C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795848"/>
                <a:ext cx="11656290" cy="5743848"/>
              </a:xfrm>
              <a:blipFill>
                <a:blip r:embed="rId2"/>
                <a:stretch>
                  <a:fillRect l="-871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B5875-1083-D24F-B0CE-3F6F658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B4AC8C-EA5C-AF42-B666-F5A0F96D8CBD}"/>
              </a:ext>
            </a:extLst>
          </p:cNvPr>
          <p:cNvGrpSpPr/>
          <p:nvPr/>
        </p:nvGrpSpPr>
        <p:grpSpPr>
          <a:xfrm>
            <a:off x="8374680" y="3266953"/>
            <a:ext cx="3595765" cy="2989554"/>
            <a:chOff x="8484243" y="3573292"/>
            <a:chExt cx="3595765" cy="2989554"/>
          </a:xfrm>
        </p:grpSpPr>
        <p:pic>
          <p:nvPicPr>
            <p:cNvPr id="8" name="Picture 2" descr="t Distribution">
              <a:extLst>
                <a:ext uri="{FF2B5EF4-FFF2-40B4-BE49-F238E27FC236}">
                  <a16:creationId xmlns:a16="http://schemas.microsoft.com/office/drawing/2014/main" id="{2105F17F-C6C5-AA4B-9A85-982EBB3FF9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42" b="24316"/>
            <a:stretch/>
          </p:blipFill>
          <p:spPr bwMode="auto">
            <a:xfrm>
              <a:off x="8601395" y="4235552"/>
              <a:ext cx="3322750" cy="2238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7CD3B8-2FA0-6E40-B30D-C4D7A018FE20}"/>
                </a:ext>
              </a:extLst>
            </p:cNvPr>
            <p:cNvSpPr txBox="1"/>
            <p:nvPr/>
          </p:nvSpPr>
          <p:spPr>
            <a:xfrm>
              <a:off x="9030877" y="3820190"/>
              <a:ext cx="2669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t distribution with df=8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048A4A-4635-3C49-B44D-7F08966E75A5}"/>
                </a:ext>
              </a:extLst>
            </p:cNvPr>
            <p:cNvSpPr/>
            <p:nvPr/>
          </p:nvSpPr>
          <p:spPr>
            <a:xfrm>
              <a:off x="8484243" y="3573292"/>
              <a:ext cx="3595765" cy="298955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F9C6DC-261E-4A47-B10B-900CB0FCDCCF}"/>
                  </a:ext>
                </a:extLst>
              </p:cNvPr>
              <p:cNvSpPr txBox="1"/>
              <p:nvPr/>
            </p:nvSpPr>
            <p:spPr>
              <a:xfrm>
                <a:off x="267855" y="2732882"/>
                <a:ext cx="8177677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p-value: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Previously, we fixed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found a binary answer.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p-value: the smallest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with which you can still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Compute: Look at the CDF of t distribution, say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 and compute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2(1−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Smaller the better. Definitely want it to be below 0.05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F9C6DC-261E-4A47-B10B-900CB0FCD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2732882"/>
                <a:ext cx="8177677" cy="2185214"/>
              </a:xfrm>
              <a:prstGeom prst="rect">
                <a:avLst/>
              </a:prstGeom>
              <a:blipFill>
                <a:blip r:embed="rId5"/>
                <a:stretch>
                  <a:fillRect l="-1242" t="-2312" b="-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9FF385F-1CC7-6440-8450-00CEA8847B54}"/>
              </a:ext>
            </a:extLst>
          </p:cNvPr>
          <p:cNvSpPr txBox="1"/>
          <p:nvPr/>
        </p:nvSpPr>
        <p:spPr>
          <a:xfrm>
            <a:off x="2291863" y="4908132"/>
            <a:ext cx="4129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“probability that your claim is false”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8982B-FAC9-5F4C-9033-11949EC6275B}"/>
              </a:ext>
            </a:extLst>
          </p:cNvPr>
          <p:cNvSpPr txBox="1"/>
          <p:nvPr/>
        </p:nvSpPr>
        <p:spPr>
          <a:xfrm>
            <a:off x="984496" y="5324565"/>
            <a:ext cx="7507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7030A0"/>
                </a:solidFill>
              </a:rPr>
              <a:t>Instead of saying “our new system passed the paired t-test”</a:t>
            </a:r>
          </a:p>
          <a:p>
            <a:pPr algn="l"/>
            <a:r>
              <a:rPr lang="en-US" sz="2000" dirty="0">
                <a:solidFill>
                  <a:srgbClr val="7030A0"/>
                </a:solidFill>
              </a:rPr>
              <a:t>people often just report the p-value. Smaller the better.</a:t>
            </a:r>
          </a:p>
        </p:txBody>
      </p:sp>
    </p:spTree>
    <p:extLst>
      <p:ext uri="{BB962C8B-B14F-4D97-AF65-F5344CB8AC3E}">
        <p14:creationId xmlns:p14="http://schemas.microsoft.com/office/powerpoint/2010/main" val="35898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6296-FF5B-1F41-ADE4-7C323193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Paired 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4768E-9F82-F84A-A0EC-50E74DBB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61CF3-1877-A54C-8164-EBE6B462673B}"/>
              </a:ext>
            </a:extLst>
          </p:cNvPr>
          <p:cNvSpPr/>
          <p:nvPr/>
        </p:nvSpPr>
        <p:spPr>
          <a:xfrm>
            <a:off x="235353" y="69027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onaco" pitchFamily="2" charset="77"/>
              </a:rPr>
              <a:t>import </a:t>
            </a:r>
            <a:r>
              <a:rPr lang="en-US" dirty="0" err="1">
                <a:latin typeface="Monaco" pitchFamily="2" charset="77"/>
              </a:rPr>
              <a:t>numpy</a:t>
            </a:r>
            <a:r>
              <a:rPr lang="en-US" dirty="0">
                <a:latin typeface="Monaco" pitchFamily="2" charset="77"/>
              </a:rPr>
              <a:t> as np</a:t>
            </a:r>
          </a:p>
          <a:p>
            <a:r>
              <a:rPr lang="en-US" dirty="0">
                <a:latin typeface="Monaco" pitchFamily="2" charset="77"/>
              </a:rPr>
              <a:t>import </a:t>
            </a:r>
            <a:r>
              <a:rPr lang="en-US" dirty="0" err="1">
                <a:latin typeface="Monaco" pitchFamily="2" charset="77"/>
              </a:rPr>
              <a:t>scipy.stats</a:t>
            </a:r>
            <a:r>
              <a:rPr lang="en-US" dirty="0">
                <a:latin typeface="Monaco" pitchFamily="2" charset="77"/>
              </a:rPr>
              <a:t> as </a:t>
            </a:r>
            <a:r>
              <a:rPr lang="en-US" dirty="0" err="1">
                <a:latin typeface="Monaco" pitchFamily="2" charset="77"/>
              </a:rPr>
              <a:t>st</a:t>
            </a:r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data = [[5,3],</a:t>
            </a:r>
          </a:p>
          <a:p>
            <a:r>
              <a:rPr lang="en-US" dirty="0">
                <a:latin typeface="Monaco" pitchFamily="2" charset="77"/>
              </a:rPr>
              <a:t>        [3,1],</a:t>
            </a:r>
          </a:p>
          <a:p>
            <a:r>
              <a:rPr lang="en-US" dirty="0">
                <a:latin typeface="Monaco" pitchFamily="2" charset="77"/>
              </a:rPr>
              <a:t>        [3,1],</a:t>
            </a:r>
          </a:p>
          <a:p>
            <a:r>
              <a:rPr lang="en-US" dirty="0">
                <a:latin typeface="Monaco" pitchFamily="2" charset="77"/>
              </a:rPr>
              <a:t>        [5,3],</a:t>
            </a:r>
          </a:p>
          <a:p>
            <a:r>
              <a:rPr lang="en-US" dirty="0">
                <a:latin typeface="Monaco" pitchFamily="2" charset="77"/>
              </a:rPr>
              <a:t>        [4,2],</a:t>
            </a:r>
          </a:p>
          <a:p>
            <a:r>
              <a:rPr lang="en-US" dirty="0">
                <a:latin typeface="Monaco" pitchFamily="2" charset="77"/>
              </a:rPr>
              <a:t>        [2,1]]</a:t>
            </a:r>
          </a:p>
          <a:p>
            <a:r>
              <a:rPr lang="en-US" dirty="0">
                <a:latin typeface="Monaco" pitchFamily="2" charset="77"/>
              </a:rPr>
              <a:t>data = </a:t>
            </a:r>
            <a:r>
              <a:rPr lang="en-US" dirty="0" err="1">
                <a:latin typeface="Monaco" pitchFamily="2" charset="77"/>
              </a:rPr>
              <a:t>np.array</a:t>
            </a:r>
            <a:r>
              <a:rPr lang="en-US" dirty="0">
                <a:latin typeface="Monaco" pitchFamily="2" charset="77"/>
              </a:rPr>
              <a:t>(data)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n = </a:t>
            </a:r>
            <a:r>
              <a:rPr lang="en-US" dirty="0" err="1">
                <a:latin typeface="Monaco" pitchFamily="2" charset="77"/>
              </a:rPr>
              <a:t>data.shape</a:t>
            </a:r>
            <a:r>
              <a:rPr lang="en-US" dirty="0">
                <a:latin typeface="Monaco" pitchFamily="2" charset="77"/>
              </a:rPr>
              <a:t>[0]</a:t>
            </a:r>
          </a:p>
          <a:p>
            <a:r>
              <a:rPr lang="en-US" dirty="0">
                <a:latin typeface="Monaco" pitchFamily="2" charset="77"/>
              </a:rPr>
              <a:t>alpha = 0.05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def </a:t>
            </a:r>
            <a:r>
              <a:rPr lang="en-US" dirty="0" err="1">
                <a:latin typeface="Monaco" pitchFamily="2" charset="77"/>
              </a:rPr>
              <a:t>calc_width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ary</a:t>
            </a:r>
            <a:r>
              <a:rPr lang="en-US" dirty="0">
                <a:latin typeface="Monaco" pitchFamily="2" charset="77"/>
              </a:rPr>
              <a:t>, alpha):</a:t>
            </a:r>
          </a:p>
          <a:p>
            <a:r>
              <a:rPr lang="en-US" dirty="0">
                <a:latin typeface="Monaco" pitchFamily="2" charset="77"/>
              </a:rPr>
              <a:t>    … (omitted)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CB56D-536E-F04C-AB90-68F83729684A}"/>
              </a:ext>
            </a:extLst>
          </p:cNvPr>
          <p:cNvSpPr/>
          <p:nvPr/>
        </p:nvSpPr>
        <p:spPr>
          <a:xfrm>
            <a:off x="4051034" y="674490"/>
            <a:ext cx="7685337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for </a:t>
            </a:r>
            <a:r>
              <a:rPr lang="en-US" dirty="0" err="1"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in range(2):</a:t>
            </a:r>
          </a:p>
          <a:p>
            <a:r>
              <a:rPr lang="en-US" dirty="0">
                <a:latin typeface="Monaco" pitchFamily="2" charset="77"/>
              </a:rPr>
              <a:t>    </a:t>
            </a:r>
            <a:r>
              <a:rPr lang="en-US" dirty="0" err="1">
                <a:latin typeface="Monaco" pitchFamily="2" charset="77"/>
              </a:rPr>
              <a:t>muhat</a:t>
            </a:r>
            <a:r>
              <a:rPr lang="en-US" dirty="0">
                <a:latin typeface="Monaco" pitchFamily="2" charset="77"/>
              </a:rPr>
              <a:t> = data[:,</a:t>
            </a:r>
            <a:r>
              <a:rPr lang="en-US" dirty="0" err="1"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].mean()</a:t>
            </a:r>
          </a:p>
          <a:p>
            <a:r>
              <a:rPr lang="en-US" dirty="0">
                <a:latin typeface="Monaco" pitchFamily="2" charset="77"/>
              </a:rPr>
              <a:t>    width = </a:t>
            </a:r>
            <a:r>
              <a:rPr lang="en-US" dirty="0" err="1">
                <a:latin typeface="Monaco" pitchFamily="2" charset="77"/>
              </a:rPr>
              <a:t>calc_width</a:t>
            </a:r>
            <a:r>
              <a:rPr lang="en-US" dirty="0">
                <a:latin typeface="Monaco" pitchFamily="2" charset="77"/>
              </a:rPr>
              <a:t>(data[:,</a:t>
            </a:r>
            <a:r>
              <a:rPr lang="en-US" dirty="0" err="1"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],alpha)</a:t>
            </a:r>
          </a:p>
          <a:p>
            <a:r>
              <a:rPr lang="en-US" dirty="0">
                <a:latin typeface="Monaco" pitchFamily="2" charset="77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Monaco" pitchFamily="2" charset="77"/>
              </a:rPr>
              <a:t>print([</a:t>
            </a:r>
            <a:r>
              <a:rPr lang="en-US" dirty="0" err="1">
                <a:solidFill>
                  <a:schemeClr val="accent1"/>
                </a:solidFill>
                <a:latin typeface="Monaco" pitchFamily="2" charset="77"/>
              </a:rPr>
              <a:t>muhat-width,muhat+width</a:t>
            </a:r>
            <a:r>
              <a:rPr lang="en-US" dirty="0">
                <a:solidFill>
                  <a:schemeClr val="accent1"/>
                </a:solidFill>
                <a:latin typeface="Monaco" pitchFamily="2" charset="77"/>
              </a:rPr>
              <a:t>]) 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diff = data[:,0] - data[:,1]</a:t>
            </a:r>
          </a:p>
          <a:p>
            <a:r>
              <a:rPr lang="en-US" dirty="0" err="1">
                <a:latin typeface="Monaco" pitchFamily="2" charset="77"/>
              </a:rPr>
              <a:t>uvar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latin typeface="Monaco" pitchFamily="2" charset="77"/>
              </a:rPr>
              <a:t>diff.var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ddof</a:t>
            </a:r>
            <a:r>
              <a:rPr lang="en-US" dirty="0">
                <a:latin typeface="Monaco" pitchFamily="2" charset="77"/>
              </a:rPr>
              <a:t>=1)</a:t>
            </a:r>
          </a:p>
          <a:p>
            <a:r>
              <a:rPr lang="en-US" dirty="0" err="1">
                <a:latin typeface="Monaco" pitchFamily="2" charset="77"/>
              </a:rPr>
              <a:t>tscore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latin typeface="Monaco" pitchFamily="2" charset="77"/>
              </a:rPr>
              <a:t>np.mean</a:t>
            </a:r>
            <a:r>
              <a:rPr lang="en-US" dirty="0">
                <a:latin typeface="Monaco" pitchFamily="2" charset="77"/>
              </a:rPr>
              <a:t>(diff)/</a:t>
            </a:r>
            <a:r>
              <a:rPr lang="en-US" dirty="0" err="1">
                <a:latin typeface="Monaco" pitchFamily="2" charset="77"/>
              </a:rPr>
              <a:t>uvar</a:t>
            </a:r>
            <a:r>
              <a:rPr lang="en-US" dirty="0">
                <a:latin typeface="Monaco" pitchFamily="2" charset="77"/>
              </a:rPr>
              <a:t>*</a:t>
            </a:r>
            <a:r>
              <a:rPr lang="en-US" dirty="0" err="1">
                <a:latin typeface="Monaco" pitchFamily="2" charset="77"/>
              </a:rPr>
              <a:t>np.sqrt</a:t>
            </a:r>
            <a:r>
              <a:rPr lang="en-US" dirty="0">
                <a:latin typeface="Monaco" pitchFamily="2" charset="77"/>
              </a:rPr>
              <a:t>(n)</a:t>
            </a:r>
          </a:p>
          <a:p>
            <a:r>
              <a:rPr lang="en-US" dirty="0">
                <a:latin typeface="Monaco" pitchFamily="2" charset="77"/>
              </a:rPr>
              <a:t>threshold = </a:t>
            </a:r>
            <a:r>
              <a:rPr lang="en-US" dirty="0" err="1">
                <a:latin typeface="Monaco" pitchFamily="2" charset="77"/>
              </a:rPr>
              <a:t>st.t.ppf</a:t>
            </a:r>
            <a:r>
              <a:rPr lang="en-US" dirty="0">
                <a:latin typeface="Monaco" pitchFamily="2" charset="77"/>
              </a:rPr>
              <a:t>(1-alpha/2,n-1)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# ‘quantile’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# want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tscore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 to be outside [-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threshold,threshold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]</a:t>
            </a:r>
          </a:p>
          <a:p>
            <a:r>
              <a:rPr lang="en-US" dirty="0">
                <a:solidFill>
                  <a:schemeClr val="accent1"/>
                </a:solidFill>
                <a:latin typeface="Monaco" pitchFamily="2" charset="77"/>
              </a:rPr>
              <a:t>print('</a:t>
            </a:r>
            <a:r>
              <a:rPr lang="en-US" dirty="0" err="1">
                <a:solidFill>
                  <a:schemeClr val="accent1"/>
                </a:solidFill>
                <a:latin typeface="Monaco" pitchFamily="2" charset="77"/>
              </a:rPr>
              <a:t>tscore</a:t>
            </a:r>
            <a:r>
              <a:rPr lang="en-US" dirty="0">
                <a:solidFill>
                  <a:schemeClr val="accent1"/>
                </a:solidFill>
                <a:latin typeface="Monaco" pitchFamily="2" charset="77"/>
              </a:rPr>
              <a:t> = %f' % </a:t>
            </a:r>
            <a:r>
              <a:rPr lang="en-US" dirty="0" err="1">
                <a:solidFill>
                  <a:schemeClr val="accent1"/>
                </a:solidFill>
                <a:latin typeface="Monaco" pitchFamily="2" charset="77"/>
              </a:rPr>
              <a:t>tscore</a:t>
            </a:r>
            <a:r>
              <a:rPr lang="en-US" dirty="0">
                <a:solidFill>
                  <a:schemeClr val="accent1"/>
                </a:solidFill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chemeClr val="accent1"/>
                </a:solidFill>
                <a:latin typeface="Monaco" pitchFamily="2" charset="77"/>
              </a:rPr>
              <a:t>print('threshold = %f' % threshold)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90175-9013-194C-9DDA-E5B18CEF8470}"/>
              </a:ext>
            </a:extLst>
          </p:cNvPr>
          <p:cNvSpPr txBox="1"/>
          <p:nvPr/>
        </p:nvSpPr>
        <p:spPr>
          <a:xfrm>
            <a:off x="4244040" y="4428662"/>
            <a:ext cx="5836854" cy="147732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onaco" pitchFamily="2" charset="77"/>
              </a:rPr>
              <a:t>output:</a:t>
            </a:r>
          </a:p>
          <a:p>
            <a:r>
              <a:rPr lang="en-US" dirty="0">
                <a:solidFill>
                  <a:schemeClr val="accent6"/>
                </a:solidFill>
                <a:latin typeface="Monaco" pitchFamily="2" charset="77"/>
              </a:rPr>
              <a:t>[2.3957369914894784, 4.937596341843855] </a:t>
            </a:r>
          </a:p>
          <a:p>
            <a:r>
              <a:rPr lang="en-US" dirty="0">
                <a:solidFill>
                  <a:schemeClr val="accent6"/>
                </a:solidFill>
                <a:latin typeface="Monaco" pitchFamily="2" charset="77"/>
              </a:rPr>
              <a:t>[0.5624036581561451, 3.1042630085105216] </a:t>
            </a:r>
          </a:p>
          <a:p>
            <a:r>
              <a:rPr lang="en-US" dirty="0" err="1">
                <a:solidFill>
                  <a:schemeClr val="accent6"/>
                </a:solidFill>
                <a:latin typeface="Monaco" pitchFamily="2" charset="77"/>
              </a:rPr>
              <a:t>tscore</a:t>
            </a:r>
            <a:r>
              <a:rPr lang="en-US" dirty="0">
                <a:solidFill>
                  <a:schemeClr val="accent6"/>
                </a:solidFill>
                <a:latin typeface="Monaco" pitchFamily="2" charset="77"/>
              </a:rPr>
              <a:t> = 3.061862</a:t>
            </a:r>
            <a:br>
              <a:rPr lang="en-US" dirty="0">
                <a:solidFill>
                  <a:schemeClr val="accent6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6"/>
                </a:solidFill>
                <a:latin typeface="Monaco" pitchFamily="2" charset="77"/>
              </a:rPr>
              <a:t>threshold = 2.570582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29EF7-B6AC-5443-BE1D-E003D604CEC3}"/>
              </a:ext>
            </a:extLst>
          </p:cNvPr>
          <p:cNvSpPr txBox="1"/>
          <p:nvPr/>
        </p:nvSpPr>
        <p:spPr>
          <a:xfrm>
            <a:off x="396534" y="553665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Method 2: Gaussian (corrected)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8773D1-6E68-DC48-9FE3-0649BEF6293B}"/>
              </a:ext>
            </a:extLst>
          </p:cNvPr>
          <p:cNvCxnSpPr/>
          <p:nvPr/>
        </p:nvCxnSpPr>
        <p:spPr>
          <a:xfrm flipV="1">
            <a:off x="641023" y="4864231"/>
            <a:ext cx="113121" cy="650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463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8851-9C20-4A49-8632-017EF8DE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Paired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8D64-5DEA-7E4A-8CFD-D9C696919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dirty="0"/>
              <a:t>More powerful than confidence bounds!</a:t>
            </a:r>
          </a:p>
          <a:p>
            <a:pPr lvl="1"/>
            <a:r>
              <a:rPr lang="en-US" dirty="0"/>
              <a:t>Reason: It focuses on the </a:t>
            </a:r>
            <a:r>
              <a:rPr lang="en-US" b="1" u="sng" dirty="0"/>
              <a:t>difference</a:t>
            </a:r>
            <a:r>
              <a:rPr lang="en-US" dirty="0"/>
              <a:t>, which is what we actually care!</a:t>
            </a:r>
          </a:p>
          <a:p>
            <a:pPr lvl="1"/>
            <a:endParaRPr lang="en-US" dirty="0"/>
          </a:p>
          <a:p>
            <a:r>
              <a:rPr lang="en-US" dirty="0"/>
              <a:t>Other methods</a:t>
            </a:r>
          </a:p>
          <a:p>
            <a:pPr lvl="1"/>
            <a:r>
              <a:rPr lang="en-US" dirty="0"/>
              <a:t>Bootstrap</a:t>
            </a:r>
          </a:p>
          <a:p>
            <a:pPr lvl="1"/>
            <a:r>
              <a:rPr lang="en-US" u="sng" dirty="0"/>
              <a:t>Permutation tests</a:t>
            </a:r>
            <a:r>
              <a:rPr lang="en-US" dirty="0"/>
              <a:t>: highly recommended for A/B testing when the outcomes are not paired. (A/B testing in the content layout – no guarantee that the same user will see both A and 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2FD-A9AF-2D4D-9D67-2880C6B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77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551B-3401-4D39-BD69-65DDD24C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Statistics Review</a:t>
            </a:r>
            <a:endParaRPr lang="es-MX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627B8CE8-B28E-40E7-BF3F-05172AB34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00793"/>
            <a:ext cx="11656290" cy="911629"/>
          </a:xfrm>
        </p:spPr>
        <p:txBody>
          <a:bodyPr>
            <a:normAutofit/>
          </a:bodyPr>
          <a:lstStyle/>
          <a:p>
            <a:r>
              <a:rPr lang="en-US" sz="2800" b="1" dirty="0"/>
              <a:t>Statistical Estimation</a:t>
            </a:r>
            <a:r>
              <a:rPr lang="en-US" sz="2800" dirty="0"/>
              <a:t> infers unknown parameters   of a distribution</a:t>
            </a:r>
            <a:br>
              <a:rPr lang="en-US" sz="2800" dirty="0"/>
            </a:br>
            <a:r>
              <a:rPr lang="en-US" sz="2800" dirty="0"/>
              <a:t>             from observed data</a:t>
            </a:r>
            <a:endParaRPr lang="es-MX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A5270-9C97-43FA-993B-D24965DD6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68" y="894081"/>
            <a:ext cx="147239" cy="253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A2E44-E27D-4109-9F65-670020E656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1" y="1268153"/>
            <a:ext cx="1084020" cy="354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B69B1B-E8DC-496D-9F9A-CDAE1EA0A9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80" y="1301406"/>
            <a:ext cx="1687913" cy="309415"/>
          </a:xfrm>
          <a:prstGeom prst="rect">
            <a:avLst/>
          </a:prstGeom>
        </p:spPr>
      </p:pic>
      <p:sp>
        <p:nvSpPr>
          <p:cNvPr id="16" name="Content Placeholder 2 2 2 1">
            <a:extLst>
              <a:ext uri="{FF2B5EF4-FFF2-40B4-BE49-F238E27FC236}">
                <a16:creationId xmlns:a16="http://schemas.microsoft.com/office/drawing/2014/main" id="{D13D0E81-9DB0-428A-80AC-959C9355E0CE}"/>
              </a:ext>
            </a:extLst>
          </p:cNvPr>
          <p:cNvSpPr txBox="1">
            <a:spLocks/>
          </p:cNvSpPr>
          <p:nvPr/>
        </p:nvSpPr>
        <p:spPr>
          <a:xfrm>
            <a:off x="267855" y="1931324"/>
            <a:ext cx="11656290" cy="911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An estimator is a function of the data                        , it is a </a:t>
            </a:r>
            <a:r>
              <a:rPr lang="en-US" sz="2800" b="1" dirty="0"/>
              <a:t>random variable</a:t>
            </a:r>
            <a:r>
              <a:rPr lang="en-US" sz="2800" dirty="0"/>
              <a:t>, so it has a distribution</a:t>
            </a:r>
            <a:endParaRPr lang="es-MX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6A2991-1F14-41F4-A521-714AA1AA2C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6" y="1939634"/>
            <a:ext cx="2127499" cy="42678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D432E89-F9E9-4993-9B33-B608320B1888}"/>
              </a:ext>
            </a:extLst>
          </p:cNvPr>
          <p:cNvGrpSpPr/>
          <p:nvPr/>
        </p:nvGrpSpPr>
        <p:grpSpPr>
          <a:xfrm>
            <a:off x="267855" y="2842953"/>
            <a:ext cx="11656290" cy="1010325"/>
            <a:chOff x="267855" y="3552309"/>
            <a:chExt cx="11656290" cy="1010325"/>
          </a:xfrm>
        </p:grpSpPr>
        <p:sp>
          <p:nvSpPr>
            <p:cNvPr id="20" name="Content Placeholder 2 2 2 2">
              <a:extLst>
                <a:ext uri="{FF2B5EF4-FFF2-40B4-BE49-F238E27FC236}">
                  <a16:creationId xmlns:a16="http://schemas.microsoft.com/office/drawing/2014/main" id="{89C45B50-7053-4B29-B969-784A0B53611A}"/>
                </a:ext>
              </a:extLst>
            </p:cNvPr>
            <p:cNvSpPr txBox="1">
              <a:spLocks/>
            </p:cNvSpPr>
            <p:nvPr/>
          </p:nvSpPr>
          <p:spPr>
            <a:xfrm>
              <a:off x="267855" y="3552309"/>
              <a:ext cx="11656290" cy="9116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/>
                <a:t>Confidence Intervals</a:t>
              </a:r>
              <a:r>
                <a:rPr lang="en-US" sz="2800" dirty="0"/>
                <a:t> measure uncertainty of an estimator, e.g.</a:t>
              </a:r>
              <a:endParaRPr lang="es-MX" sz="2800" b="1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A9644D-3103-4BBA-B702-76F4786B051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311" y="4208407"/>
              <a:ext cx="4197377" cy="354227"/>
            </a:xfrm>
            <a:prstGeom prst="rect">
              <a:avLst/>
            </a:prstGeom>
          </p:spPr>
        </p:pic>
      </p:grpSp>
      <p:sp>
        <p:nvSpPr>
          <p:cNvPr id="23" name="Content Placeholder 2 2 2 2">
            <a:extLst>
              <a:ext uri="{FF2B5EF4-FFF2-40B4-BE49-F238E27FC236}">
                <a16:creationId xmlns:a16="http://schemas.microsoft.com/office/drawing/2014/main" id="{6D6EF0DB-D762-4951-A886-47AD5D1F7DC4}"/>
              </a:ext>
            </a:extLst>
          </p:cNvPr>
          <p:cNvSpPr txBox="1">
            <a:spLocks/>
          </p:cNvSpPr>
          <p:nvPr/>
        </p:nvSpPr>
        <p:spPr>
          <a:xfrm>
            <a:off x="267855" y="4053561"/>
            <a:ext cx="11656290" cy="523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Bootstrap</a:t>
            </a:r>
            <a:r>
              <a:rPr lang="en-US" sz="2800" dirty="0"/>
              <a:t> A simple method for estimating confidence intervals</a:t>
            </a:r>
            <a:endParaRPr lang="es-MX" sz="2800" b="1" dirty="0"/>
          </a:p>
        </p:txBody>
      </p:sp>
      <p:sp>
        <p:nvSpPr>
          <p:cNvPr id="24" name="Content Placeholder 2 2 2 2">
            <a:extLst>
              <a:ext uri="{FF2B5EF4-FFF2-40B4-BE49-F238E27FC236}">
                <a16:creationId xmlns:a16="http://schemas.microsoft.com/office/drawing/2014/main" id="{0C13525E-7A40-4EA5-A8AE-60450E5AFA8E}"/>
              </a:ext>
            </a:extLst>
          </p:cNvPr>
          <p:cNvSpPr txBox="1">
            <a:spLocks/>
          </p:cNvSpPr>
          <p:nvPr/>
        </p:nvSpPr>
        <p:spPr>
          <a:xfrm>
            <a:off x="423718" y="4777973"/>
            <a:ext cx="11656290" cy="1279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Caution</a:t>
            </a:r>
            <a:r>
              <a:rPr lang="en-US" sz="2800" dirty="0"/>
              <a:t>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Confidence intervals are often misinterpreted!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Confidence intervals in practice may not be true for small n</a:t>
            </a:r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18230-5C85-9149-9841-14A661F7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B51BA-E330-B16D-4962-B2CDF03E7C73}"/>
              </a:ext>
            </a:extLst>
          </p:cNvPr>
          <p:cNvSpPr txBox="1"/>
          <p:nvPr/>
        </p:nvSpPr>
        <p:spPr>
          <a:xfrm>
            <a:off x="8622869" y="4446923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↑ Q: when is this good?</a:t>
            </a:r>
          </a:p>
        </p:txBody>
      </p:sp>
    </p:spTree>
    <p:extLst>
      <p:ext uri="{BB962C8B-B14F-4D97-AF65-F5344CB8AC3E}">
        <p14:creationId xmlns:p14="http://schemas.microsoft.com/office/powerpoint/2010/main" val="414276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821D-D1DC-4C21-AA0C-2356224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Statistics Review</a:t>
            </a:r>
            <a:endParaRPr lang="es-MX" dirty="0"/>
          </a:p>
        </p:txBody>
      </p:sp>
      <p:sp>
        <p:nvSpPr>
          <p:cNvPr id="4" name="Content Placeholder 2 1">
            <a:extLst>
              <a:ext uri="{FF2B5EF4-FFF2-40B4-BE49-F238E27FC236}">
                <a16:creationId xmlns:a16="http://schemas.microsoft.com/office/drawing/2014/main" id="{9E579D35-DB2A-4874-A4F7-4D31414B3650}"/>
              </a:ext>
            </a:extLst>
          </p:cNvPr>
          <p:cNvSpPr txBox="1">
            <a:spLocks/>
          </p:cNvSpPr>
          <p:nvPr/>
        </p:nvSpPr>
        <p:spPr>
          <a:xfrm>
            <a:off x="267855" y="800794"/>
            <a:ext cx="11656290" cy="50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Estimator bias</a:t>
            </a:r>
            <a:r>
              <a:rPr lang="en-US" sz="2800" dirty="0"/>
              <a:t> describes systematic error of an estimator</a:t>
            </a:r>
            <a:endParaRPr lang="es-MX" sz="2800" dirty="0"/>
          </a:p>
        </p:txBody>
      </p:sp>
      <p:sp>
        <p:nvSpPr>
          <p:cNvPr id="5" name="Content Placeholder 2 1">
            <a:extLst>
              <a:ext uri="{FF2B5EF4-FFF2-40B4-BE49-F238E27FC236}">
                <a16:creationId xmlns:a16="http://schemas.microsoft.com/office/drawing/2014/main" id="{0A6D28E1-17A1-4A64-819A-18122D7304B5}"/>
              </a:ext>
            </a:extLst>
          </p:cNvPr>
          <p:cNvSpPr txBox="1">
            <a:spLocks/>
          </p:cNvSpPr>
          <p:nvPr/>
        </p:nvSpPr>
        <p:spPr>
          <a:xfrm>
            <a:off x="267855" y="1522771"/>
            <a:ext cx="11656290" cy="50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Mean squared error (MSE) </a:t>
            </a:r>
            <a:r>
              <a:rPr lang="en-US" sz="2800" dirty="0"/>
              <a:t>measures estimator quality / efficiency,</a:t>
            </a:r>
            <a:endParaRPr lang="es-MX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CA3AE-E55C-4486-A783-D14A1A87F3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65" y="2244748"/>
            <a:ext cx="3478257" cy="635902"/>
          </a:xfrm>
          <a:prstGeom prst="rect">
            <a:avLst/>
          </a:prstGeom>
        </p:spPr>
      </p:pic>
      <p:pic>
        <p:nvPicPr>
          <p:cNvPr id="7" name="Picture 5 1">
            <a:extLst>
              <a:ext uri="{FF2B5EF4-FFF2-40B4-BE49-F238E27FC236}">
                <a16:creationId xmlns:a16="http://schemas.microsoft.com/office/drawing/2014/main" id="{71873DBE-5253-4FBF-8EBD-ACC9EE40E7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53" y="2349309"/>
            <a:ext cx="3070682" cy="426780"/>
          </a:xfrm>
          <a:prstGeom prst="rect">
            <a:avLst/>
          </a:prstGeom>
        </p:spPr>
      </p:pic>
      <p:sp>
        <p:nvSpPr>
          <p:cNvPr id="8" name="Content Placeholder 2 1">
            <a:extLst>
              <a:ext uri="{FF2B5EF4-FFF2-40B4-BE49-F238E27FC236}">
                <a16:creationId xmlns:a16="http://schemas.microsoft.com/office/drawing/2014/main" id="{5919C66B-F497-40E3-ABD9-E76D69E9D6C6}"/>
              </a:ext>
            </a:extLst>
          </p:cNvPr>
          <p:cNvSpPr txBox="1">
            <a:spLocks/>
          </p:cNvSpPr>
          <p:nvPr/>
        </p:nvSpPr>
        <p:spPr>
          <a:xfrm>
            <a:off x="267855" y="3106790"/>
            <a:ext cx="11656290" cy="118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Law of Large Numbers (LLN) </a:t>
            </a:r>
            <a:r>
              <a:rPr lang="en-US" sz="2800" dirty="0"/>
              <a:t>guarantees that sample mean approaches (piles up near) true mean in the limit of infinite data</a:t>
            </a:r>
            <a:endParaRPr lang="es-MX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 1">
                <a:extLst>
                  <a:ext uri="{FF2B5EF4-FFF2-40B4-BE49-F238E27FC236}">
                    <a16:creationId xmlns:a16="http://schemas.microsoft.com/office/drawing/2014/main" id="{AA564EC0-A2AD-4DB5-9FE2-66CD8BAB1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5" y="4419125"/>
                <a:ext cx="11656290" cy="10672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 dirty="0"/>
                  <a:t>Central Limit Theorem (CLT) </a:t>
                </a:r>
                <a:r>
                  <a:rPr lang="en-US" sz="2800" dirty="0"/>
                  <a:t>says sample mean approaches a Normal distribution with enough data. Also means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s-MX" sz="2800" dirty="0"/>
                  <a:t> convergence.</a:t>
                </a:r>
              </a:p>
            </p:txBody>
          </p:sp>
        </mc:Choice>
        <mc:Fallback xmlns="">
          <p:sp>
            <p:nvSpPr>
              <p:cNvPr id="9" name="Content Placeholder 2 1">
                <a:extLst>
                  <a:ext uri="{FF2B5EF4-FFF2-40B4-BE49-F238E27FC236}">
                    <a16:creationId xmlns:a16="http://schemas.microsoft.com/office/drawing/2014/main" id="{AA564EC0-A2AD-4DB5-9FE2-66CD8BAB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4419125"/>
                <a:ext cx="11656290" cy="1067276"/>
              </a:xfrm>
              <a:prstGeom prst="rect">
                <a:avLst/>
              </a:prstGeom>
              <a:blipFill>
                <a:blip r:embed="rId6"/>
                <a:stretch>
                  <a:fillRect l="-980" t="-1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 1">
            <a:extLst>
              <a:ext uri="{FF2B5EF4-FFF2-40B4-BE49-F238E27FC236}">
                <a16:creationId xmlns:a16="http://schemas.microsoft.com/office/drawing/2014/main" id="{E78F0870-96DB-41A4-91BA-C97A0E8F6F30}"/>
              </a:ext>
            </a:extLst>
          </p:cNvPr>
          <p:cNvSpPr txBox="1">
            <a:spLocks/>
          </p:cNvSpPr>
          <p:nvPr/>
        </p:nvSpPr>
        <p:spPr>
          <a:xfrm>
            <a:off x="267855" y="5612927"/>
            <a:ext cx="11656290" cy="106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LLN</a:t>
            </a:r>
            <a:r>
              <a:rPr lang="en-US" sz="2800" dirty="0"/>
              <a:t> and </a:t>
            </a:r>
            <a:r>
              <a:rPr lang="en-US" sz="2800" b="1" dirty="0"/>
              <a:t>CLT</a:t>
            </a:r>
            <a:r>
              <a:rPr lang="en-US" sz="2800" dirty="0"/>
              <a:t> are </a:t>
            </a:r>
            <a:r>
              <a:rPr lang="en-US" sz="2800" i="1" dirty="0"/>
              <a:t>asymptotic statements</a:t>
            </a:r>
            <a:r>
              <a:rPr lang="en-US" sz="2800" dirty="0"/>
              <a:t> and do not hold for small/medium data in general </a:t>
            </a:r>
            <a:endParaRPr lang="es-MX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E7370-1D24-2647-9EFF-71DBBC57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AC6D-DC6C-4D48-8754-41AF6E1F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tool: Law of Large Numbers (LLN)</a:t>
            </a:r>
            <a:endParaRPr lang="es-MX" dirty="0"/>
          </a:p>
        </p:txBody>
      </p:sp>
      <p:sp>
        <p:nvSpPr>
          <p:cNvPr id="4" name="Content Placeholder 2 1 1 1 2 1 1 2 1 1">
            <a:extLst>
              <a:ext uri="{FF2B5EF4-FFF2-40B4-BE49-F238E27FC236}">
                <a16:creationId xmlns:a16="http://schemas.microsoft.com/office/drawing/2014/main" id="{36350461-DD2E-4397-BF84-DC92DFBDBA39}"/>
              </a:ext>
            </a:extLst>
          </p:cNvPr>
          <p:cNvSpPr txBox="1">
            <a:spLocks/>
          </p:cNvSpPr>
          <p:nvPr/>
        </p:nvSpPr>
        <p:spPr>
          <a:xfrm>
            <a:off x="388961" y="1194564"/>
            <a:ext cx="11193439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MX" sz="2400" dirty="0"/>
          </a:p>
        </p:txBody>
      </p:sp>
      <p:sp>
        <p:nvSpPr>
          <p:cNvPr id="16" name="Content Placeholder 2 1 1 1 2 1 1 2 1 2">
            <a:extLst>
              <a:ext uri="{FF2B5EF4-FFF2-40B4-BE49-F238E27FC236}">
                <a16:creationId xmlns:a16="http://schemas.microsoft.com/office/drawing/2014/main" id="{69170614-BC86-4892-8D7C-B87D5295F022}"/>
              </a:ext>
            </a:extLst>
          </p:cNvPr>
          <p:cNvSpPr txBox="1">
            <a:spLocks/>
          </p:cNvSpPr>
          <p:nvPr/>
        </p:nvSpPr>
        <p:spPr>
          <a:xfrm>
            <a:off x="212653" y="3474598"/>
            <a:ext cx="7781934" cy="1629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This is the </a:t>
            </a:r>
            <a:r>
              <a:rPr lang="en-US" sz="2800" b="1" dirty="0"/>
              <a:t>law of large numbers</a:t>
            </a:r>
            <a:endParaRPr lang="en-US" sz="2800" dirty="0"/>
          </a:p>
          <a:p>
            <a:pPr marL="407988" lvl="1" indent="-225425"/>
            <a:r>
              <a:rPr lang="en-US" sz="2400" dirty="0"/>
              <a:t>Weak Law: Converges to mean with high probability</a:t>
            </a:r>
          </a:p>
          <a:p>
            <a:pPr marL="407988" lvl="1" indent="-225425"/>
            <a:r>
              <a:rPr lang="en-US" sz="2400" dirty="0"/>
              <a:t>Strong Law: Stronger notion of convergence; will converge at all times! (if variance is finite)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FFFCA125-3E71-46D7-9567-2543944EB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" r="7981"/>
          <a:stretch/>
        </p:blipFill>
        <p:spPr>
          <a:xfrm>
            <a:off x="7994587" y="1485509"/>
            <a:ext cx="4063352" cy="3116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 1 1 1 2 1 1 2 1 2">
                <a:extLst>
                  <a:ext uri="{FF2B5EF4-FFF2-40B4-BE49-F238E27FC236}">
                    <a16:creationId xmlns:a16="http://schemas.microsoft.com/office/drawing/2014/main" id="{565752E8-08E2-40B6-8C56-F11730F925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028" y="1444177"/>
                <a:ext cx="7550566" cy="12017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0" dirty="0"/>
                  <a:t>(Theorem)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... be drawn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from a distribution with mean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Then</a:t>
                </a:r>
              </a:p>
            </p:txBody>
          </p:sp>
        </mc:Choice>
        <mc:Fallback xmlns="">
          <p:sp>
            <p:nvSpPr>
              <p:cNvPr id="19" name="Content Placeholder 2 1 1 1 2 1 1 2 1 2">
                <a:extLst>
                  <a:ext uri="{FF2B5EF4-FFF2-40B4-BE49-F238E27FC236}">
                    <a16:creationId xmlns:a16="http://schemas.microsoft.com/office/drawing/2014/main" id="{565752E8-08E2-40B6-8C56-F11730F92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28" y="1444177"/>
                <a:ext cx="7550566" cy="1201729"/>
              </a:xfrm>
              <a:prstGeom prst="rect">
                <a:avLst/>
              </a:prstGeom>
              <a:blipFill>
                <a:blip r:embed="rId4"/>
                <a:stretch>
                  <a:fillRect l="-1345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D863D-12E0-0144-85D1-A653B56F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BC9B0-238C-1C46-BD0E-86E08A8D9A74}"/>
              </a:ext>
            </a:extLst>
          </p:cNvPr>
          <p:cNvSpPr txBox="1"/>
          <p:nvPr/>
        </p:nvSpPr>
        <p:spPr>
          <a:xfrm>
            <a:off x="212652" y="674205"/>
            <a:ext cx="6910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solidFill>
                  <a:schemeClr val="accent6"/>
                </a:solidFill>
              </a:rPr>
              <a:t>Claim: sample mean converges to the true mean.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B9169-13D8-3643-A974-B3266AF310F3}"/>
              </a:ext>
            </a:extLst>
          </p:cNvPr>
          <p:cNvSpPr txBox="1"/>
          <p:nvPr/>
        </p:nvSpPr>
        <p:spPr>
          <a:xfrm>
            <a:off x="457200" y="5300663"/>
            <a:ext cx="1052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Limitation: it does not say how fast it will converge!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C08BF-11EB-1101-58B5-FD5AA417AE0E}"/>
              </a:ext>
            </a:extLst>
          </p:cNvPr>
          <p:cNvSpPr txBox="1"/>
          <p:nvPr/>
        </p:nvSpPr>
        <p:spPr>
          <a:xfrm>
            <a:off x="4609707" y="-3676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8019B1-AAA3-8404-24E0-6B6864A7BC5A}"/>
                  </a:ext>
                </a:extLst>
              </p:cNvPr>
              <p:cNvSpPr txBox="1"/>
              <p:nvPr/>
            </p:nvSpPr>
            <p:spPr>
              <a:xfrm>
                <a:off x="2781107" y="2255130"/>
                <a:ext cx="2089675" cy="650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8019B1-AAA3-8404-24E0-6B6864A7B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07" y="2255130"/>
                <a:ext cx="2089675" cy="650947"/>
              </a:xfrm>
              <a:prstGeom prst="rect">
                <a:avLst/>
              </a:prstGeom>
              <a:blipFill>
                <a:blip r:embed="rId5"/>
                <a:stretch>
                  <a:fillRect t="-1923" r="-1205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06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7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509.3211"/>
  <p:tag name="LATEXADDIN" val="\documentclass{article}&#10;\usepackage{amsmath}&#10;\pagestyle{empty}&#10;\begin{document}&#10;&#10;\[&#10;  \mathbf{E}[X] = \pi&#10;\]&#10;&#10;&#10;\end{document}"/>
  <p:tag name="IGUANATEXSIZE" val="28"/>
  <p:tag name="IGUANATEXCURSOR" val="10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5425"/>
  <p:tag name="ORIGINALWIDTH" val="1305.182"/>
  <p:tag name="LATEXADDIN" val="\documentclass{article}&#10;\usepackage{amsmath}&#10;\pagestyle{empty}&#10;\begin{document}&#10;&#10;\[&#10;  \lim_{N \rightarrow \infty}\, \bar{X}_N \rightarrow \mathcal{N}\left( \mu, \frac{\sigma^2}{N} \right)&#10;\]&#10;&#10;&#10;\end{document}"/>
  <p:tag name="IGUANATEXSIZE" val="28"/>
  <p:tag name="IGUANATEXCURSOR" val="18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630.728"/>
  <p:tag name="LATEXADDIN" val="\documentclass{article}&#10;\usepackage{amsmath}&#10;\pagestyle{empty}&#10;\begin{document}&#10;&#10;$X+Y \sim \mathcal{N}(\mu_x + \mu_y, \sigma_x^2 + \sigma_y^2)$&#10;&#10;&#10;\end{document}"/>
  <p:tag name="IGUANATEXSIZE" val="20"/>
  <p:tag name="IGUANATEXCURSOR" val="1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475.456"/>
  <p:tag name="LATEXADDIN" val="\documentclass{article}&#10;\usepackage{amsmath}&#10;\pagestyle{empty}&#10;\begin{document}&#10;&#10;\[&#10;  P( \theta \in (a(X),b(X)) ) \geq 0.95&#10;\]&#10;&#10;&#10;\end{document}"/>
  <p:tag name="IGUANATEXSIZE" val="28"/>
  <p:tag name="IGUANATEXCURSOR" val="11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395.945"/>
  <p:tag name="LATEXADDIN" val="\documentclass{article}&#10;\usepackage{amsmath}&#10;\pagestyle{empty}&#10;\begin{document}&#10;&#10;$X_1,X_2,\ldots,X_n \sim P(X ; \theta)$&#10;&#10;&#10;\end{document}"/>
  <p:tag name="IGUANATEXSIZE" val="28"/>
  <p:tag name="IGUANATEXCURSOR" val="12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1.75724"/>
  <p:tag name="LATEXADDIN" val="\documentclass{article}&#10;\usepackage{amsmath}&#10;\pagestyle{empty}&#10;\begin{document}&#10;&#10;$\theta$&#10;&#10;&#10;\end{document}"/>
  <p:tag name="IGUANATEXSIZE" val="28"/>
  <p:tag name="IGUANATEXCURSOR" val="8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81.0532"/>
  <p:tag name="LATEXADDIN" val="\documentclass{article}&#10;\usepackage{amsmath}&#10;\pagestyle{empty}&#10;\begin{document}&#10;&#10;$p(X;\theta)$&#10;&#10;&#10;\end{document}"/>
  <p:tag name="IGUANATEXSIZE" val="28"/>
  <p:tag name="IGUANATEXCURSOR" val="9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652"/>
  <p:tag name="ORIGINALWIDTH" val="593.3328"/>
  <p:tag name="LATEXADDIN" val="\documentclass{article}&#10;\usepackage{amsmath}&#10;\pagestyle{empty}&#10;\begin{document}&#10;&#10;$X_1,\ldots,X_n$&#10;&#10;&#10;\end{document}"/>
  <p:tag name="IGUANATEXSIZE" val="28"/>
  <p:tag name="IGUANATEXCURSOR" val="9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747.8543"/>
  <p:tag name="LATEXADDIN" val="\documentclass{article}&#10;\usepackage{amsmath}&#10;\pagestyle{empty}&#10;\begin{document}&#10;&#10;$\hat{\theta}(X_1,\ldots,X_n)$&#10;&#10;&#10;\end{document}"/>
  <p:tag name="IGUANATEXSIZE" val="28"/>
  <p:tag name="IGUANATEXCURSOR" val="11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475.456"/>
  <p:tag name="LATEXADDIN" val="\documentclass{article}&#10;\usepackage{amsmath}&#10;\pagestyle{empty}&#10;\begin{document}&#10;&#10;\[&#10;  P( \theta \in (a(X),b(X)) ) \geq 0.95&#10;\]&#10;&#10;&#10;\end{document}"/>
  <p:tag name="IGUANATEXSIZE" val="28"/>
  <p:tag name="IGUANATEXCURSOR" val="11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1222.671"/>
  <p:tag name="LATEXADDIN" val="\documentclass{article}&#10;\usepackage{amsmath}&#10;\pagestyle{empty}&#10;\begin{document}&#10;&#10;\[&#10;  \text{MSE}(\hat{\theta}) = \mathbf{E}\left[ (\hat{\theta} - \theta)^2 \right]&#10;\]&#10;&#10;&#10;\end{document}"/>
  <p:tag name="IGUANATEXSIZE" val="28"/>
  <p:tag name="IGUANATEXCURSOR" val="14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1079.401"/>
  <p:tag name="LATEXADDIN" val="\documentclass{article}&#10;\usepackage{amsmath}&#10;\pagestyle{empty}&#10;\begin{document}&#10;&#10;\[&#10;  = \text{bias}^2(\hat{\theta}) + \textbf{Var}(\hat{\theta})&#10;\]&#10;&#10;&#10;\end{document}"/>
  <p:tag name="IGUANATEXSIZE" val="28"/>
  <p:tag name="IGUANATEXCURSOR" val="14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0394"/>
  <p:tag name="ORIGINALWIDTH" val="1691.486"/>
  <p:tag name="LATEXADDIN" val="\documentclass{article}&#10;\usepackage{amsmath}&#10;\pagestyle{empty}&#10;\begin{document}&#10;&#10;\[&#10;  \lim_{N \rightarrow \infty}\, \frac{\sqrt{N}}{\sigma} (\bar{X}_N - \mu) \rightarrow \mathcal{N}\left( 0, 1 \right)&#10;\]&#10;&#10;&#10;\end{document}"/>
  <p:tag name="IGUANATEXSIZE" val="28"/>
  <p:tag name="IGUANATEXCURSOR" val="14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183.7757"/>
  <p:tag name="LATEXADDIN" val="\documentclass{article}&#10;\usepackage{amsmath}&#10;\pagestyle{empty}&#10;\begin{document}&#10;&#10;$\bar{X}_N$&#10;&#10;&#10;\end{document}"/>
  <p:tag name="IGUANATEXSIZE" val="20"/>
  <p:tag name="IGUANATEXCURSOR" val="8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015"/>
  <p:tag name="ORIGINALWIDTH" val="410.3073"/>
  <p:tag name="LATEXADDIN" val="\documentclass{article}&#10;\usepackage{amsmath}&#10;\pagestyle{empty}&#10;\begin{document}&#10;&#10;$\sigma^2 &lt; \infty$&#10;&#10;&#10;\end{document}"/>
  <p:tag name="IGUANATEXSIZE" val="20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1.75724"/>
  <p:tag name="LATEXADDIN" val="\documentclass{article}&#10;\usepackage{amsmath}&#10;\pagestyle{empty}&#10;\begin{document}&#10;&#10;$\theta$&#10;&#10;&#10;\end{document}"/>
  <p:tag name="IGUANATEXSIZE" val="28"/>
  <p:tag name="IGUANATEXCURSOR" val="8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71"/>
  <p:tag name="ORIGINALWIDTH" val="708.0988"/>
  <p:tag name="LATEXADDIN" val="\documentclass{article}&#10;\usepackage{amsmath}&#10;\pagestyle{empty}&#10;\begin{document}&#10;&#10;\[&#10;  \hat{\theta}( \{x_i\}_i^N ) \approx \theta&#10;\]&#10;&#10;&#10;\end{document}"/>
  <p:tag name="IGUANATEXSIZE" val="28"/>
  <p:tag name="IGUANATEXCURSOR" val="12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01048"/>
  <p:tag name="ORIGINALWIDTH" val="62.25866"/>
  <p:tag name="LATEXADDIN" val="\documentclass{article}&#10;\usepackage{amsmath}&#10;\pagestyle{empty}&#10;\begin{document}&#10;&#10;$\bar{x}$&#10;&#10;&#10;\end{document}"/>
  <p:tag name="IGUANATEXSIZE" val="28"/>
  <p:tag name="IGUANATEXCURSOR" val="8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536.3249"/>
  <p:tag name="LATEXADDIN" val="\documentclass{article}&#10;\usepackage{amsmath}&#10;\pagestyle{empty}&#10;\begin{document}&#10;&#10;$(x_i - \bar{x})/s$&#10;&#10;&#10;\end{document}"/>
  <p:tag name="IGUANATEXSIZE" val="28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01378"/>
  <p:tag name="ORIGINALWIDTH" val="939.131"/>
  <p:tag name="LATEXADDIN" val="\documentclass{article}&#10;\usepackage{amsmath}&#10;\pagestyle{empty}&#10;\begin{document}&#10;&#10;$x_{(1)},x_{(2)},\ldots,x_{(n)}$&#10;&#10;&#10;\end{document}"/>
  <p:tag name="IGUANATEXSIZE" val="28"/>
  <p:tag name="IGUANATEXCURSOR" val="11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71"/>
  <p:tag name="ORIGINALWIDTH" val="915.8778"/>
  <p:tag name="LATEXADDIN" val="\documentclass{article}&#10;\usepackage{amsmath}&#10;\pagestyle{empty}&#10;\begin{document}&#10;&#10;$\bar{x}^m = \frac{1}{n} \sum_{i=1}^n x_i^m$&#10;&#10;&#10;\end{document}"/>
  <p:tag name="IGUANATEXSIZE" val="28"/>
  <p:tag name="IGUANATEXCURSOR" val="12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.5505"/>
  <p:tag name="ORIGINALWIDTH" val="1428.949"/>
  <p:tag name="LATEXADDIN" val="\documentclass{article}&#10;\usepackage{amsmath}&#10;\pagestyle{empty}&#10;\begin{document}&#10;&#10;\[&#10;  \hat{\pi} = \frac{1}{N} \sum_{n=1}^N x_n \approx \mathbf{E}[X] = \pi&#10;\]&#10;&#10;&#10;\end{document}"/>
  <p:tag name="IGUANATEXSIZE" val="28"/>
  <p:tag name="IGUANATEXCURSOR" val="15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280.5391"/>
  <p:tag name="LATEXADDIN" val="\documentclass{article}&#10;\usepackage{amsmath}&#10;\pagestyle{empty}&#10;\begin{document}&#10;&#10;$\hat{\theta} = 0$&#10;&#10;&#10;\end{document}"/>
  <p:tag name="IGUANATEXSIZE" val="28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5.0272"/>
  <p:tag name="ORIGINALWIDTH" val="1229.422"/>
  <p:tag name="LATEXADDIN" val="\documentclass{article}&#10;\usepackage{amsmath}&#10;\pagestyle{empty}&#10;\begin{document}&#10;&#10;\[&#10;  \lim_{n \rightarrow \infty} \hat{\theta}( x_1, \ldots, x_n) \rightarrow \theta&#10;\]&#10;&#10;&#10;\end{document}"/>
  <p:tag name="IGUANATEXSIZE" val="28"/>
  <p:tag name="IGUANATEXCURSOR" val="16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5425"/>
  <p:tag name="ORIGINALWIDTH" val="1305.182"/>
  <p:tag name="LATEXADDIN" val="\documentclass{article}&#10;\usepackage{amsmath}&#10;\pagestyle{empty}&#10;\begin{document}&#10;&#10;\[&#10;  \lim_{N \rightarrow \infty}\, \bar{X}_N \rightarrow \mathcal{N}\left( \mu, \frac{\sigma^2}{N} \right)&#10;\]&#10;&#10;&#10;\end{document}"/>
  <p:tag name="IGUANATEXSIZE" val="28"/>
  <p:tag name="IGUANATEXCURSOR" val="18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1166.413"/>
  <p:tag name="LATEXADDIN" val="\documentclass{article}&#10;\usepackage{amsmath}&#10;\pagestyle{empty}&#10;\begin{document}&#10;&#10;\[&#10;  \text{MSE}(\hat{\theta}) = \mathbf{E}[ (\hat{\theta} - \theta)^2 ]&#10;\]&#10;&#10;&#10;\end{document}"/>
  <p:tag name="IGUANATEXSIZE" val="28"/>
  <p:tag name="IGUANATEXCURSOR" val="15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0439"/>
  <p:tag name="ORIGINALWIDTH" val="1623.977"/>
  <p:tag name="LATEXADDIN" val="\documentclass{article}&#10;\usepackage{amsmath}&#10;\pagestyle{empty}&#10;\begin{document}&#10;&#10;\[&#10;  \mathbf{E}[ \bar{X}_N ] = \frac{1}{N} \sum_i \mathbf{E}[ X_i ] = \mathbf{E}[ X ]&#10;\]&#10;&#10;&#10;\end{document}"/>
  <p:tag name="IGUANATEXSIZE" val="28"/>
  <p:tag name="IGUANATEXCURSOR" val="10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1.75724"/>
  <p:tag name="LATEXADDIN" val="\documentclass{article}&#10;\usepackage{amsmath}&#10;\pagestyle{empty}&#10;\begin{document}&#10;&#10;$\theta$&#10;&#10;&#10;\end{document}"/>
  <p:tag name="IGUANATEXSIZE" val="28"/>
  <p:tag name="IGUANATEXCURSOR" val="8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38.8112"/>
  <p:tag name="LATEXADDIN" val="\documentclass{article}&#10;\usepackage{amsmath}&#10;\pagestyle{empty}&#10;\begin{document}&#10;&#10;$\hat{\theta} = 0.73$&#10;&#10;&#10;\end{document}"/>
  <p:tag name="IGUANATEXSIZE" val="28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39.5613"/>
  <p:tag name="LATEXADDIN" val="\documentclass{article}&#10;\usepackage{amsmath}&#10;\pagestyle{empty}&#10;\begin{document}&#10;&#10;$\hat{\theta} = 0.50$&#10;&#10;&#10;\end{document}"/>
  <p:tag name="IGUANATEXSIZE" val="28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0506"/>
  <p:tag name="ORIGINALWIDTH" val="1575.22"/>
  <p:tag name="LATEXADDIN" val="\documentclass{article}&#10;\usepackage{amsmath}&#10;\pagestyle{empty}&#10;\begin{document}&#10;&#10;\[&#10;  p(x_1,\ldots,x_N; \theta) = \prod_{i=1}^N p(x_i ; \theta)&#10;\]&#10;&#10;&#10;\end{document}"/>
  <p:tag name="IGUANATEXSIZE" val="28"/>
  <p:tag name="IGUANATEXCURSOR" val="14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1.75724"/>
  <p:tag name="LATEXADDIN" val="\documentclass{article}&#10;\usepackage{amsmath}&#10;\pagestyle{empty}&#10;\begin{document}&#10;&#10;$\theta$&#10;&#10;&#10;\end{document}"/>
  <p:tag name="IGUANATEXSIZE" val="28"/>
  <p:tag name="IGUANATEXCURSOR" val="8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6102"/>
  <p:tag name="ORIGINALWIDTH" val="555.8276"/>
  <p:tag name="LATEXADDIN" val="\documentclass{article}&#10;\usepackage{amsmath}&#10;\pagestyle{empty}&#10;\begin{document}&#10;&#10;$ x_1, \ldots, x_N$&#10;&#10;&#10;\end{document}"/>
  <p:tag name="IGUANATEXSIZE" val="28"/>
  <p:tag name="IGUANATEXCURSOR" val="10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11.3353"/>
  <p:tag name="LATEXADDIN" val="\documentclass{article}&#10;\usepackage{amsmath}&#10;\pagestyle{empty}&#10;\begin{document}&#10;&#10;$x_i \sim p(x ; \theta)$&#10;&#10;&#10;\end{document}"/>
  <p:tag name="IGUANATEXSIZE" val="28"/>
  <p:tag name="IGUANATEXCURSOR" val="10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6102"/>
  <p:tag name="ORIGINALWIDTH" val="555.8276"/>
  <p:tag name="LATEXADDIN" val="\documentclass{article}&#10;\usepackage{amsmath}&#10;\pagestyle{empty}&#10;\begin{document}&#10;&#10;$x_1, \ldots, x_N$&#10;&#10;&#10;\end{document}"/>
  <p:tag name="IGUANATEXSIZE" val="28"/>
  <p:tag name="IGUANATEXCURSOR" val="9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1.75724"/>
  <p:tag name="LATEXADDIN" val="\documentclass{article}&#10;\usepackage{amsmath}&#10;\pagestyle{empty}&#10;\begin{document}&#10;&#10;$\theta$&#10;&#10;&#10;\end{document}"/>
  <p:tag name="IGUANATEXSIZE" val="28"/>
  <p:tag name="IGUANATEXCURSOR" val="8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1.75724"/>
  <p:tag name="LATEXADDIN" val="\documentclass{article}&#10;\usepackage{amsmath}&#10;\pagestyle{empty}&#10;\begin{document}&#10;&#10;$\theta$&#10;&#10;&#10;\end{document}"/>
  <p:tag name="IGUANATEXSIZE" val="28"/>
  <p:tag name="IGUANATEXCURSOR" val="8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0506"/>
  <p:tag name="ORIGINALWIDTH" val="1960.024"/>
  <p:tag name="LATEXADDIN" val="\documentclass{article}&#10;\usepackage{amsmath}&#10;\pagestyle{empty}&#10;\begin{document}&#10;&#10;\[&#10;  \hat{\theta}^{\text{MLE}} = \arg\max_\theta \mathcal{L}_N(\theta) = \prod_{i=1}^N p(x_i ; \theta)&#10;\]&#10;&#10;&#10;\end{document}"/>
  <p:tag name="IGUANATEXSIZE" val="28"/>
  <p:tag name="IGUANATEXCURSOR" val="15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0506"/>
  <p:tag name="ORIGINALWIDTH" val="2376.332"/>
  <p:tag name="LATEXADDIN" val="\documentclass{article}&#10;\usepackage{amsmath}&#10;\pagestyle{empty}&#10;\begin{document}&#10;&#10;\[&#10;  \hat{\theta}^{\text{MLE}} = \arg\max_\theta \;\log \mathcal{L}_N(\theta) = \sum_{i=1}^N \log p(x_i ; \theta)&#10;\]&#10;&#10;&#10;\end{document}"/>
  <p:tag name="IGUANATEXSIZE" val="28"/>
  <p:tag name="IGUANATEXCURSOR" val="13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0506"/>
  <p:tag name="ORIGINALWIDTH" val="1785.999"/>
  <p:tag name="LATEXADDIN" val="\documentclass{article}&#10;\usepackage{amsmath}&#10;\pagestyle{empty}&#10;\begin{document}&#10;&#10;\[&#10;  \frac{d}{d\theta} \log \mathcal{L}_N(\theta) = \sum_{i=1}^N \frac{d}{d\theta} \log p(x_i ; \theta)&#10;\]&#10;&#10;&#10;\end{document}"/>
  <p:tag name="IGUANATEXSIZE" val="28"/>
  <p:tag name="IGUANATEXCURSOR" val="16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0477"/>
  <p:tag name="ORIGINALWIDTH" val="2302.822"/>
  <p:tag name="LATEXADDIN" val="\documentclass{article}&#10;\usepackage{amsmath}&#10;\pagestyle{empty}&#10;\begin{document}&#10;&#10;\[&#10;  \mathcal{L}_n(p) = \prod_{i=1}^n p^{x_i}(1-p)^{1-x_i} = p^S (1-p)^{n-S}&#10;\]&#10;&#10;&#10;\end{document}"/>
  <p:tag name="IGUANATEXSIZE" val="24"/>
  <p:tag name="IGUANATEXCURSOR" val="15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108.544"/>
  <p:tag name="LATEXADDIN" val="\documentclass{article}&#10;\usepackage{amsmath}&#10;\pagestyle{empty}&#10;\begin{document}&#10;&#10;\[&#10;  \log \mathcal{L}_n(p) = S \log p + (n-S) \log (1-p)&#10;\]&#10;&#10;&#10;\end{document}"/>
  <p:tag name="IGUANATEXSIZE" val="24"/>
  <p:tag name="IGUANATEXCURSOR" val="13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0477"/>
  <p:tag name="ORIGINALWIDTH" val="1264.677"/>
  <p:tag name="LATEXADDIN" val="\documentclass{article}&#10;\usepackage{amsmath}&#10;\pagestyle{empty}&#10;\begin{document}&#10;&#10;\[&#10;  \hat{p}^{\text{MLE}} = S / n = \frac{1}{n} \sum_{i=1}^n x_i&#10;\]&#10;&#10;&#10;\end{document}"/>
  <p:tag name="IGUANATEXSIZE" val="28"/>
  <p:tag name="IGUANATEXCURSOR" val="14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5764"/>
  <p:tag name="ORIGINALWIDTH" val="67.50945"/>
  <p:tag name="LATEXADDIN" val="\documentclass{article}&#10;\usepackage{amsmath}&#10;\pagestyle{empty}&#10;\begin{document}&#10;&#10;$\pi$&#10;&#10;&#10;\end{document}"/>
  <p:tag name="IGUANATEXSIZE" val="32"/>
  <p:tag name="IGUANATEXCURSOR" val="8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478.5668"/>
  <p:tag name="LATEXADDIN" val="\documentclass{article}&#10;\usepackage{amsmath}&#10;\pagestyle{empty}&#10;\begin{document}&#10;&#10;$\log \mathcal{L}_n(p)$&#10;&#10;&#10;\end{document}"/>
  <p:tag name="IGUANATEXSIZE" val="28"/>
  <p:tag name="IGUANATEXCURSOR" val="10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683"/>
  <p:tag name="ORIGINALWIDTH" val="538.5752"/>
  <p:tag name="LATEXADDIN" val="\documentclass{article}&#10;\usepackage{amsmath}&#10;\pagestyle{empty}&#10;\begin{document}&#10;&#10;$S = \sum_i x_i$&#10;&#10;&#10;\end{document}"/>
  <p:tag name="IGUANATEXSIZE" val="28"/>
  <p:tag name="IGUANATEXCURSOR" val="9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413.947"/>
  <p:tag name="LATEXADDIN" val="\documentclass{article}&#10;\usepackage{amsmath}&#10;\pagestyle{empty}&#10;\begin{document}&#10;&#10;$X_1,\ldots,X_n \sim \text{Bernoulli}(p)$&#10;&#10;&#10;\end{document}"/>
  <p:tag name="IGUANATEXSIZE" val="28"/>
  <p:tag name="IGUANATEXCURSOR" val="12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683"/>
  <p:tag name="ORIGINALWIDTH" val="583.5814"/>
  <p:tag name="LATEXADDIN" val="\documentclass{article}&#10;\usepackage{amsmath}&#10;\pagestyle{empty}&#10;\begin{document}&#10;&#10;$\sum_i x_i = 12$&#10;&#10;&#10;\end{document}"/>
  <p:tag name="IGUANATEXSIZE" val="24"/>
  <p:tag name="IGUANATEXCURSOR" val="9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1236.172"/>
  <p:tag name="LATEXADDIN" val="\documentclass{article}&#10;\usepackage{amsmath}&#10;\pagestyle{empty}&#10;\begin{document}&#10;&#10;$X_1,\ldots,X_n \sim \mathcal{N}(\mu, \sigma^2)$&#10;&#10;&#10;\end{document}"/>
  <p:tag name="IGUANATEXSIZE" val="28"/>
  <p:tag name="IGUANATEXCURSOR" val="12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71"/>
  <p:tag name="ORIGINALWIDTH" val="715.5999"/>
  <p:tag name="LATEXADDIN" val="\documentclass{article}&#10;\usepackage{amsmath}&#10;\pagestyle{empty}&#10;\begin{document}&#10;&#10;$\bar{X} = \frac{1}{n} \sum_i X_i$&#10;&#10;&#10;\end{document}"/>
  <p:tag name="IGUANATEXSIZE" val="28"/>
  <p:tag name="IGUANATEXCURSOR" val="11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71"/>
  <p:tag name="ORIGINALWIDTH" val="1134.908"/>
  <p:tag name="LATEXADDIN" val="\documentclass{article}&#10;\usepackage{amsmath}&#10;\pagestyle{empty}&#10;\begin{document}&#10;&#10;$S^2 = \frac{1}{n} \sum_i (X_i - \bar{X})^2$&#10;&#10;&#10;\end{document}"/>
  <p:tag name="IGUANATEXSIZE" val="28"/>
  <p:tag name="IGUANATEXCURSOR" val="12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5.5287"/>
  <p:tag name="ORIGINALWIDTH" val="859.62"/>
  <p:tag name="LATEXADDIN" val="\documentclass{article}&#10;\usepackage{amsmath}&#10;\pagestyle{empty}&#10;\begin{document}&#10;&#10;\[&#10;  \lim_{n \rightarrow \infty} \hat{\theta}_n^{\text{MLE}} \overset{P}{\rightarrow} \theta_*&#10;\]&#10;&#10;&#10;\end{document}"/>
  <p:tag name="IGUANATEXSIZE" val="28"/>
  <p:tag name="IGUANATEXCURSOR" val="16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271.5379"/>
  <p:tag name="LATEXADDIN" val="\documentclass{article}&#10;\usepackage{amsmath}&#10;\pagestyle{empty}&#10;\begin{document}&#10;&#10;$\hat{\theta}^{\text{MLE}}$&#10;&#10;&#10;\end{document}"/>
  <p:tag name="IGUANATEXSIZE" val="28"/>
  <p:tag name="IGUANATEXCURSOR" val="10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1.75724"/>
  <p:tag name="LATEXADDIN" val="\documentclass{article}&#10;\usepackage{amsmath}&#10;\pagestyle{empty}&#10;\begin{document}&#10;&#10;$\theta$&#10;&#10;&#10;\end{document}"/>
  <p:tag name="IGUANATEXSIZE" val="28"/>
  <p:tag name="IGUANATEXCURSOR" val="8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5764"/>
  <p:tag name="ORIGINALWIDTH" val="67.50945"/>
  <p:tag name="LATEXADDIN" val="\documentclass{article}&#10;\usepackage{amsmath}&#10;\pagestyle{empty}&#10;\begin{document}&#10;&#10;$\pi$&#10;&#10;&#10;\end{document}"/>
  <p:tag name="IGUANATEXSIZE" val="32"/>
  <p:tag name="IGUANATEXCURSOR" val="8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432.8104"/>
  <p:tag name="LATEXADDIN" val="\documentclass{article}&#10;\usepackage{amsmath}&#10;\pagestyle{empty}&#10;\begin{document}&#10;&#10;$g(\hat{\theta}^{\text{MLE}})$&#10;&#10;&#10;\end{document}"/>
  <p:tag name="IGUANATEXSIZE" val="28"/>
  <p:tag name="IGUANATEXCURSOR" val="11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08.5291"/>
  <p:tag name="LATEXADDIN" val="\documentclass{article}&#10;\usepackage{amsmath}&#10;\pagestyle{empty}&#10;\begin{document}&#10;&#10;$g(\theta)$&#10;&#10;&#10;\end{document}"/>
  <p:tag name="IGUANATEXSIZE" val="28"/>
  <p:tag name="IGUANATEXCURSOR" val="9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0226"/>
  <p:tag name="ORIGINALWIDTH" val="1454.453"/>
  <p:tag name="LATEXADDIN" val="\documentclass{article}&#10;\usepackage{amsmath}&#10;\pagestyle{empty}&#10;\begin{document}&#10;&#10;$X_1,\ldots,X_N \overset{\text{iid}}{\sim} \text{Bernoulli}(p)$&#10;&#10;&#10;\end{document}"/>
  <p:tag name="IGUANATEXSIZE" val="28"/>
  <p:tag name="IGUANATEXCURSOR" val="13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65.25913"/>
  <p:tag name="LATEXADDIN" val="\documentclass{article}&#10;\usepackage{amsmath}&#10;\pagestyle{empty}&#10;\begin{document}&#10;&#10;$\hat{p}$&#10;&#10;&#10;\end{document}"/>
  <p:tag name="IGUANATEXSIZE" val="28"/>
  <p:tag name="IGUANATEXCURSOR" val="8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699.0975"/>
  <p:tag name="LATEXADDIN" val="\documentclass{article}&#10;\usepackage{amsmath}&#10;\pagestyle{empty}&#10;\begin{document}&#10;&#10;$\hat{p} = \frac{1}{N} \sum_i X_i$&#10;&#10;&#10;\end{document}"/>
  <p:tag name="IGUANATEXSIZE" val="28"/>
  <p:tag name="IGUANATEXCURSOR" val="11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.0519"/>
  <p:tag name="ORIGINALWIDTH" val="1333.686"/>
  <p:tag name="LATEXADDIN" val="\documentclass{article}&#10;\usepackage{amsmath}&#10;\pagestyle{empty}&#10;\begin{document}&#10;&#10;\[&#10;  \mathbf{E}[\hat{p}(X)] = \mathbf{E}\left[ \frac{1}{N} \sum_i X_i \right]&#10;\]&#10;&#10;&#10;\end{document}"/>
  <p:tag name="IGUANATEXSIZE" val="24"/>
  <p:tag name="IGUANATEXCURSOR" val="15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0439"/>
  <p:tag name="ORIGINALWIDTH" val="831.116"/>
  <p:tag name="LATEXADDIN" val="\documentclass{article}&#10;\usepackage{amsmath}&#10;\pagestyle{empty}&#10;\begin{document}&#10;&#10;\[&#10;  \overset{\text{(a)}} = \frac{1}{N} \sum_i \mathbf{E}\left[ X_i \right]&#10;\]&#10;&#10;&#10;\end{document}"/>
  <p:tag name="IGUANATEXSIZE" val="24"/>
  <p:tag name="IGUANATEXCURSOR" val="10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853"/>
  <p:tag name="ORIGINALWIDTH" val="693.0967"/>
  <p:tag name="LATEXADDIN" val="\documentclass{article}&#10;\usepackage{amsmath}&#10;\pagestyle{empty}&#10;\begin{document}&#10;&#10;\[&#10;  \overset{(b)}{=} \frac{1}{N} Np = p&#10;\]&#10;&#10;&#10;\end{document}"/>
  <p:tag name="IGUANATEXSIZE" val="24"/>
  <p:tag name="IGUANATEXCURSOR" val="11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293.291"/>
  <p:tag name="LATEXADDIN" val="\documentclass{article}&#10;\usepackage{amsmath}&#10;\pagestyle{empty}&#10;\begin{document}&#10;&#10;$\hat{p} = p$&#10;&#10;&#10;\end{document}"/>
  <p:tag name="IGUANATEXSIZE" val="28"/>
  <p:tag name="IGUANATEXCURSOR" val="9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65.25913"/>
  <p:tag name="LATEXADDIN" val="\documentclass{article}&#10;\usepackage{amsmath}&#10;\pagestyle{empty}&#10;\begin{document}&#10;&#10;$\hat{p}$&#10;&#10;&#10;\end{document}"/>
  <p:tag name="IGUANATEXSIZE" val="28"/>
  <p:tag name="IGUANATEXCURSOR" val="8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5199"/>
  <p:tag name="ORIGINALWIDTH" val="955.6334"/>
  <p:tag name="LATEXADDIN" val="\documentclass{article}&#10;\usepackage{amsmath}&#10;\pagestyle{empty}&#10;\begin{document}&#10;&#10;\[&#10;  \{x_i\}_i^N \sim \mathcal{N}(\mu, \sigma^2)&#10;\]&#10;&#10;&#10;\end{document}"/>
  <p:tag name="IGUANATEXSIZE" val="28"/>
  <p:tag name="IGUANATEXCURSOR" val="12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0226"/>
  <p:tag name="ORIGINALWIDTH" val="1454.453"/>
  <p:tag name="LATEXADDIN" val="\documentclass{article}&#10;\usepackage{amsmath}&#10;\pagestyle{empty}&#10;\begin{document}&#10;&#10;$X_1,\ldots,X_N \overset{\text{iid}}{\sim} \text{Bernoulli}(p)$&#10;&#10;&#10;\end{document}"/>
  <p:tag name="IGUANATEXSIZE" val="28"/>
  <p:tag name="IGUANATEXCURSOR" val="13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65.25913"/>
  <p:tag name="LATEXADDIN" val="\documentclass{article}&#10;\usepackage{amsmath}&#10;\pagestyle{empty}&#10;\begin{document}&#10;&#10;$\hat{p}$&#10;&#10;&#10;\end{document}"/>
  <p:tag name="IGUANATEXSIZE" val="28"/>
  <p:tag name="IGUANATEXCURSOR" val="8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65.25913"/>
  <p:tag name="LATEXADDIN" val="\documentclass{article}&#10;\usepackage{amsmath}&#10;\pagestyle{empty}&#10;\begin{document}&#10;&#10;$\hat{p}$&#10;&#10;&#10;\end{document}"/>
  <p:tag name="IGUANATEXSIZE" val="28"/>
  <p:tag name="IGUANATEXCURSOR" val="8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.0519"/>
  <p:tag name="ORIGINALWIDTH" val="1471.705"/>
  <p:tag name="LATEXADDIN" val="\documentclass{article}&#10;\usepackage{amsmath}&#10;\pagestyle{empty}&#10;\begin{document}&#10;&#10;\[&#10;  \textbf{Var}(\hat{p}) = \textbf{Var}\left( \frac{1}{N} \sum_i X_i \right)&#10;\]&#10;&#10;&#10;\end{document}"/>
  <p:tag name="IGUANATEXSIZE" val="24"/>
  <p:tag name="IGUANATEXCURSOR" val="15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.0519"/>
  <p:tag name="ORIGINALWIDTH" val="1114.656"/>
  <p:tag name="LATEXADDIN" val="\documentclass{article}&#10;\usepackage{amsmath}&#10;\pagestyle{empty}&#10;\begin{document}&#10;&#10;\[&#10;  \overset{(a)}{=} \frac{1}{N^2} \textbf{Var}\left( \sum_i X_i \right)&#10;\]&#10;&#10;&#10;\end{document}"/>
  <p:tag name="IGUANATEXSIZE" val="24"/>
  <p:tag name="IGUANATEXCURSOR" val="10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0439"/>
  <p:tag name="ORIGINALWIDTH" val="1041.895"/>
  <p:tag name="LATEXADDIN" val="\documentclass{article}&#10;\usepackage{amsmath}&#10;\pagestyle{empty}&#10;\begin{document}&#10;&#10;\[&#10;  \overset{(b)}{=} \frac{1}{N^2} \sum_i \textbf{Var}\left( X_i \right)&#10;\]&#10;&#10;&#10;\end{document}"/>
  <p:tag name="IGUANATEXSIZE" val="24"/>
  <p:tag name="IGUANATEXCURSOR" val="10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0439"/>
  <p:tag name="ORIGINALWIDTH" val="2482.846"/>
  <p:tag name="LATEXADDIN" val="\documentclass{article}&#10;\usepackage{amsmath}&#10;\pagestyle{empty}&#10;\begin{document}&#10;&#10;\[&#10;  \overset{(c)}{=} \frac{1}{N^2} \sum_i p(1-p) = \frac{1}{N}p(1-p) = \frac{1}{N} \textbf{Var}(X)&#10;\]&#10;&#10;&#10;\end{document}"/>
  <p:tag name="IGUANATEXSIZE" val="24"/>
  <p:tag name="IGUANATEXCURSOR" val="18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0381"/>
  <p:tag name="ORIGINALWIDTH" val="745.604"/>
  <p:tag name="LATEXADDIN" val="\documentclass{article}&#10;\usepackage{amsmath}&#10;\pagestyle{empty}&#10;\begin{document}&#10;&#10;\[&#10;  \textbf{Var}(\bar{X}) = \frac{\sigma^2}{N}&#10;\]&#10;&#10;&#10;\end{document}"/>
  <p:tag name="IGUANATEXSIZE" val="28"/>
  <p:tag name="IGUANATEXCURSOR" val="12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102.7643"/>
  <p:tag name="LATEXADDIN" val="\documentclass{article}&#10;\usepackage{amsmath}&#10;\pagestyle{empty}&#10;\begin{document}&#10;&#10;$\bar{X}$&#10;&#10;&#10;\end{document}"/>
  <p:tag name="IGUANATEXSIZE" val="28"/>
  <p:tag name="IGUANATEXCURSOR" val="9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114.766"/>
  <p:tag name="LATEXADDIN" val="\documentclass{article}&#10;\usepackage{amsmath}&#10;\pagestyle{empty}&#10;\begin{document}&#10;&#10;$\sigma^2$&#10;&#10;&#10;\end{document}"/>
  <p:tag name="IGUANATEXSIZE" val="28"/>
  <p:tag name="IGUANATEXCURSOR" val="9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652"/>
  <p:tag name="ORIGINALWIDTH" val="619.5865"/>
  <p:tag name="LATEXADDIN" val="\documentclass{article}&#10;\usepackage{amsmath}&#10;\pagestyle{empty}&#10;\begin{document}&#10;&#10;$X_1,\ldots,X_N$&#10;&#10;&#10;\end{document}"/>
  <p:tag name="IGUANATEXSIZE" val="28"/>
  <p:tag name="IGUANATEXCURSOR" val="9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1184.415"/>
  <p:tag name="LATEXADDIN" val="\documentclass{article}&#10;\usepackage{amsmath}&#10;\pagestyle{empty}&#10;\begin{document}&#10;&#10;$\textbf{Var}(cX) = c^2 \textbf{Var}(X)$&#10;&#10;&#10;\end{document}"/>
  <p:tag name="IGUANATEXSIZE" val="20"/>
  <p:tag name="IGUANATEXCURSOR" val="12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0439"/>
  <p:tag name="ORIGINALWIDTH" val="1149.911"/>
  <p:tag name="LATEXADDIN" val="\documentclass{article}&#10;\usepackage{amsmath}&#10;\pagestyle{empty}&#10;\begin{document}&#10;&#10;\[&#10;  \hat{\sigma}^2 = \frac{1}{N} \sum_i (X_i - \hat{\mu})^2&#10;\]&#10;&#10;&#10;\end{document}"/>
  <p:tag name="IGUANATEXSIZE" val="24"/>
  <p:tag name="IGUANATEXCURSOR" val="14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6.5442"/>
  <p:tag name="ORIGINALWIDTH" val="3161.691"/>
  <p:tag name="LATEXADDIN" val="\documentclass{article}&#10;\usepackage{amsmath}&#10;\pagestyle{empty}&#10;\begin{document}&#10;&#10;\[&#10;  \mathbf{E}[\hat{\sigma}^2] = \frac{1}{N} \sum_i \mathbf{E}\left[(X_i - \hat{\mu})^2\right] = \text{boring algebra} = \frac{N-1}{N} \sigma^2&#10;\]&#10;&#10;&#10;\end{document}"/>
  <p:tag name="IGUANATEXSIZE" val="24"/>
  <p:tag name="IGUANATEXCURSOR" val="22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6.5442"/>
  <p:tag name="ORIGINALWIDTH" val="1954.773"/>
  <p:tag name="LATEXADDIN" val="\documentclass{article}&#10;\usepackage{amsmath}&#10;\pagestyle{empty}&#10;\begin{document}&#10;&#10;\[&#10;  \hat{v} = \frac{N}{N-1} \hat{\sigma}^2 = \frac{1}{N-1} \sum_i (X_i - \hat{\mu})^2&#10;\]&#10;&#10;&#10;\end{document}"/>
  <p:tag name="IGUANATEXSIZE" val="24"/>
  <p:tag name="IGUANATEXCURSOR" val="10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652"/>
  <p:tag name="ORIGINALWIDTH" val="619.5865"/>
  <p:tag name="LATEXADDIN" val="\documentclass{article}&#10;\usepackage{amsmath}&#10;\pagestyle{empty}&#10;\begin{document}&#10;&#10;$X_1,\ldots,X_N$&#10;&#10;&#10;\end{document}"/>
  <p:tag name="IGUANATEXSIZE" val="24"/>
  <p:tag name="IGUANATEXCURSOR" val="9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718.6003"/>
  <p:tag name="LATEXADDIN" val="\documentclass{article}&#10;\usepackage{amsmath}&#10;\pagestyle{empty}&#10;\begin{document}&#10;&#10;$\textbf{Var}(X) = \sigma^2$&#10;&#10;&#10;\end{document}"/>
  <p:tag name="IGUANATEXSIZE" val="24"/>
  <p:tag name="IGUANATEXCURSOR" val="10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2.50732"/>
  <p:tag name="LATEXADDIN" val="\documentclass{article}&#10;\usepackage{amsmath}&#10;\pagestyle{empty}&#10;\begin{document}&#10;&#10;$\hat{\theta}$&#10;&#10;&#10;\end{document}"/>
  <p:tag name="IGUANATEXSIZE" val="28"/>
  <p:tag name="IGUANATEXCURSOR" val="9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1222.671"/>
  <p:tag name="LATEXADDIN" val="\documentclass{article}&#10;\usepackage{amsmath}&#10;\pagestyle{empty}&#10;\begin{document}&#10;&#10;\[&#10;  \text{MSE}(\hat{\theta}) = \mathbf{E}\left[ (\hat{\theta} - \theta)^2 \right]&#10;\]&#10;&#10;&#10;\end{document}"/>
  <p:tag name="IGUANATEXSIZE" val="28"/>
  <p:tag name="IGUANATEXCURSOR" val="14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1079.401"/>
  <p:tag name="LATEXADDIN" val="\documentclass{article}&#10;\usepackage{amsmath}&#10;\pagestyle{empty}&#10;\begin{document}&#10;&#10;\[&#10;  = \text{bias}^2(\hat{\theta}) + \textbf{Var}(\hat{\theta})&#10;\]&#10;&#10;&#10;\end{document}"/>
  <p:tag name="IGUANATEXSIZE" val="28"/>
  <p:tag name="IGUANATEXCURSOR" val="14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960.134"/>
  <p:tag name="LATEXADDIN" val="\documentclass{article}&#10;\usepackage{amsmath}&#10;\pagestyle{empty}&#10;\begin{document}&#10;&#10;\[&#10;  \text{MSE}(\hat{\theta}) = \textbf{Var}(\hat{\theta})&#10;\]&#10;&#10;&#10;\end{document}"/>
  <p:tag name="IGUANATEXSIZE" val="24"/>
  <p:tag name="IGUANATEXCURSOR" val="13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6141"/>
  <p:tag name="ORIGINALWIDTH" val="68.25953"/>
  <p:tag name="LATEXADDIN" val="\documentclass{article}&#10;\usepackage{amsmath}&#10;\pagestyle{empty}&#10;\begin{document}&#10;&#10;$\mu$&#10;&#10;&#10;\end{document}"/>
  <p:tag name="IGUANATEXSIZE" val="28"/>
  <p:tag name="IGUANATEXCURSOR" val="10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1431.95"/>
  <p:tag name="LATEXADDIN" val="\documentclass{article}&#10;\usepackage{amsmath}&#10;\pagestyle{empty}&#10;\begin{document}&#10;&#10;\[&#10;  \text{MSE}(\hat{\theta}) = \mathbf{E}\left[ (\hat{\theta}(X) - \theta)^2 \right]&#10;\]&#10;&#10;&#10;\end{document}"/>
  <p:tag name="IGUANATEXSIZE" val="28"/>
  <p:tag name="IGUANATEXCURSOR" val="16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1576.72"/>
  <p:tag name="LATEXADDIN" val="\documentclass{article}&#10;\usepackage{amsmath}&#10;\pagestyle{empty}&#10;\begin{document}&#10;&#10;\[&#10;  = \mathbf{E}\left[ \left(\hat{\theta} - \mathbf{E}[\hat{\theta}] + \mathbf{E}[\hat{\theta}] - \theta \right)^2\right]&#10;\]&#10;&#10;&#10;\end{document}"/>
  <p:tag name="IGUANATEXSIZE" val="28"/>
  <p:tag name="IGUANATEXCURSOR" val="19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2964.414"/>
  <p:tag name="LATEXADDIN" val="\documentclass{article}&#10;\usepackage{amsmath}&#10;\pagestyle{empty}&#10;\begin{document}&#10;&#10;\[&#10;  = \mathbf{E}[ (\hat{\theta} - \mathbf{E}[\hat{\theta}])^2] + 2(\mathbf{E}[\hat{\theta}] - \theta)\mathbf{E}[ \hat{\theta} - \mathbf{E}[\hat{\theta}] ] + \mathbf{E}[ (\hat{\theta} - \theta)^2 ]&#10;\]&#10;&#10;&#10;\end{document}"/>
  <p:tag name="IGUANATEXSIZE" val="28"/>
  <p:tag name="IGUANATEXCURSOR" val="23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.535"/>
  <p:tag name="ORIGINALWIDTH" val="1662.982"/>
  <p:tag name="LATEXADDIN" val="\documentclass{article}&#10;\usepackage{amsmath}&#10;\pagestyle{empty}&#10;\begin{document}&#10;&#10;\[&#10;  = \left( \mathbf{E}[\hat{\theta}] - \theta \right)^2 + \mathbf{E}[ ( \hat{\theta} - \mathbf{E}[\hat{\theta}] )^2 ]&#10;\]&#10;&#10;&#10;\end{document}"/>
  <p:tag name="IGUANATEXSIZE" val="28"/>
  <p:tag name="IGUANATEXCURSOR" val="19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1047.896"/>
  <p:tag name="LATEXADDIN" val="\documentclass{article}&#10;\usepackage{amsmath}&#10;\pagestyle{empty}&#10;\begin{document}&#10;&#10;\[&#10;  = \text{bias}^2(\hat{\theta}) + \text{Var}(\hat{\theta})&#10;\]&#10;&#10;&#10;\end{document}"/>
  <p:tag name="IGUANATEXSIZE" val="28"/>
  <p:tag name="IGUANATEXCURSOR" val="14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38.8112"/>
  <p:tag name="LATEXADDIN" val="\documentclass{article}&#10;\usepackage{amsmath}&#10;\pagestyle{empty}&#10;\begin{document}&#10;&#10;$\hat{\theta} = 0.73$&#10;&#10;&#10;\end{document}"/>
  <p:tag name="IGUANATEXSIZE" val="28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448.5626"/>
  <p:tag name="LATEXADDIN" val="\documentclass{article}&#10;\usepackage{amsmath}&#10;\pagestyle{empty}&#10;\begin{document}&#10;&#10;\[&#10;  P( \hat{\theta}(X) )&#10;\]&#10;&#10;&#10;\end{document}"/>
  <p:tag name="IGUANATEXSIZE" val="24"/>
  <p:tag name="IGUANATEXCURSOR" val="106"/>
  <p:tag name="TRANSPARENCY" val="Fals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1.75724"/>
  <p:tag name="LATEXADDIN" val="\documentclass{article}&#10;\usepackage{amsmath}&#10;\pagestyle{empty}&#10;\begin{document}&#10;&#10;$\theta$&#10;&#10;&#10;\end{document}"/>
  <p:tag name="IGUANATEXSIZE" val="28"/>
  <p:tag name="IGUANATEXCURSOR" val="8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652"/>
  <p:tag name="ORIGINALWIDTH" val="593.3328"/>
  <p:tag name="LATEXADDIN" val="\documentclass{article}&#10;\usepackage{amsmath}&#10;\pagestyle{empty}&#10;\begin{document}&#10;&#10;$X_1,\ldots,X_n$&#10;&#10;&#10;\end{document}"/>
  <p:tag name="IGUANATEXSIZE" val="24"/>
  <p:tag name="IGUANATEXCURSOR" val="9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491.3186"/>
  <p:tag name="LATEXADDIN" val="\documentclass{article}&#10;\usepackage{amsmath}&#10;\pagestyle{empty}&#10;\begin{document}&#10;&#10;$\alpha \in (0,1)$&#10;&#10;&#10;\end{document}"/>
  <p:tag name="IGUANATEXSIZE" val="24"/>
  <p:tag name="IGUANATEXCURSOR" val="9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114.766"/>
  <p:tag name="LATEXADDIN" val="\documentclass{article}&#10;\usepackage{amsmath}&#10;\pagestyle{empty}&#10;\begin{document}&#10;&#10;$\sigma^2$&#10;&#10;&#10;\end{document}"/>
  <p:tag name="IGUANATEXSIZE" val="28"/>
  <p:tag name="IGUANATEXCURSOR" val="9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48.2847"/>
  <p:tag name="LATEXADDIN" val="\documentclass{article}&#10;\usepackage{amsmath}&#10;\pagestyle{empty}&#10;\begin{document}&#10;&#10;$(a,b)$&#10;&#10;&#10;\end{document}"/>
  <p:tag name="IGUANATEXSIZE" val="24"/>
  <p:tag name="IGUANATEXCURSOR" val="8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130.408"/>
  <p:tag name="LATEXADDIN" val="\documentclass{article}&#10;\usepackage{amsmath}&#10;\pagestyle{empty}&#10;\begin{document}&#10;&#10;\[&#10;  P( \theta \in (a,b) ) \geq 1 - \alpha&#10;\]&#10;&#10;&#10;\end{document}"/>
  <p:tag name="IGUANATEXSIZE" val="24"/>
  <p:tag name="IGUANATEXCURSOR" val="10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48.2847"/>
  <p:tag name="LATEXADDIN" val="\documentclass{article}&#10;\usepackage{amsmath}&#10;\pagestyle{empty}&#10;\begin{document}&#10;&#10;$(a,b)$&#10;&#10;&#10;\end{document}"/>
  <p:tag name="IGUANATEXSIZE" val="24"/>
  <p:tag name="IGUANATEXCURSOR" val="8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01173"/>
  <p:tag name="ORIGINALWIDTH" val="278.2888"/>
  <p:tag name="LATEXADDIN" val="\documentclass{article}&#10;\usepackage{amsmath}&#10;\pagestyle{empty}&#10;\begin{document}&#10;&#10;$1-\alpha$&#10;&#10;&#10;\end{document}"/>
  <p:tag name="IGUANATEXSIZE" val="24"/>
  <p:tag name="IGUANATEXCURSOR" val="9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1.75724"/>
  <p:tag name="LATEXADDIN" val="\documentclass{article}&#10;\usepackage{amsmath}&#10;\pagestyle{empty}&#10;\begin{document}&#10;&#10;$\theta$&#10;&#10;&#10;\end{document}"/>
  <p:tag name="IGUANATEXSIZE" val="28"/>
  <p:tag name="IGUANATEXCURSOR" val="8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752.355"/>
  <p:tag name="LATEXADDIN" val="\documentclass{article}&#10;\usepackage{amsmath}&#10;\pagestyle{empty}&#10;\begin{document}&#10;&#10;$a(X_1,\ldots,X_n)$&#10;&#10;&#10;\end{document}"/>
  <p:tag name="IGUANATEXSIZE" val="24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739.6032"/>
  <p:tag name="LATEXADDIN" val="\documentclass{article}&#10;\usepackage{amsmath}&#10;\pagestyle{empty}&#10;\begin{document}&#10;&#10;$b(X_1,\ldots,X_n)$&#10;&#10;&#10;\end{document}"/>
  <p:tag name="IGUANATEXSIZE" val="24"/>
  <p:tag name="IGUANATEXCURSOR" val="8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1470.955"/>
  <p:tag name="LATEXADDIN" val="\documentclass{article}&#10;\usepackage{amsmath}&#10;\pagestyle{empty}&#10;\begin{document}&#10;&#10;$aX + b \sim \mathcal{N}(a\mu_x + b, a^2\sigma_x^2)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807.8627"/>
  <p:tag name="LATEXADDIN" val="\documentclass{article}&#10;\usepackage{amsmath}&#10;\pagestyle{empty}&#10;\begin{document}&#10;&#10;$X \sim \mathcal{N}(\mu_x, \sigma_x^2)$&#10;&#10;&#10;\end{document}"/>
  <p:tag name="IGUANATEXSIZE" val="20"/>
  <p:tag name="IGUANATEXCURSOR" val="12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789.8602"/>
  <p:tag name="LATEXADDIN" val="\documentclass{article}&#10;\usepackage{amsmath}&#10;\pagestyle{empty}&#10;\begin{document}&#10;&#10;$Y \sim \mathcal{N}(\mu_y, \sigma_y^2)$&#10;&#10;&#10;\end{document}"/>
  <p:tag name="IGUANATEXSIZE" val="20"/>
  <p:tag name="IGUANATEXCURSOR" val="11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A1AC6B8E-C170-49CD-B21A-090A14A51F9F}" vid="{2C06D84A-BF38-4287-9F96-FCAE6B31AB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pachecoj_template</Template>
  <TotalTime>54553</TotalTime>
  <Words>7686</Words>
  <Application>Microsoft Macintosh PowerPoint</Application>
  <PresentationFormat>Widescreen</PresentationFormat>
  <Paragraphs>1040</Paragraphs>
  <Slides>88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 Unicode MS</vt:lpstr>
      <vt:lpstr>Arial</vt:lpstr>
      <vt:lpstr>Calibri</vt:lpstr>
      <vt:lpstr>Cambria Math</vt:lpstr>
      <vt:lpstr>Consolas</vt:lpstr>
      <vt:lpstr>Helvetica</vt:lpstr>
      <vt:lpstr>Monaco</vt:lpstr>
      <vt:lpstr>Symbol</vt:lpstr>
      <vt:lpstr>Times New Roman</vt:lpstr>
      <vt:lpstr>Wingdings</vt:lpstr>
      <vt:lpstr>Office Theme</vt:lpstr>
      <vt:lpstr>PowerPoint Presentation</vt:lpstr>
      <vt:lpstr>CSC380: Principles of Data Science</vt:lpstr>
      <vt:lpstr>Probability and Statistics</vt:lpstr>
      <vt:lpstr>Probability and Statistics</vt:lpstr>
      <vt:lpstr>Intuition Check</vt:lpstr>
      <vt:lpstr>Estimating Coin Bias</vt:lpstr>
      <vt:lpstr>Estimating Gaussian Parameters</vt:lpstr>
      <vt:lpstr>Limit Theorems: LLN and CLT</vt:lpstr>
      <vt:lpstr>Probability tool: Law of Large Numbers (LLN)</vt:lpstr>
      <vt:lpstr>Probability tool: Law of Large Numbers (LLN)</vt:lpstr>
      <vt:lpstr>Probability tool: Central Limit Theorem (CLT)</vt:lpstr>
      <vt:lpstr>Central Limit Theorem (CLT): sanity check</vt:lpstr>
      <vt:lpstr>Estimation: Classical Statistics</vt:lpstr>
      <vt:lpstr>Parameter Estimation</vt:lpstr>
      <vt:lpstr>Examples: I.I.D. and Non-I.I.D.</vt:lpstr>
      <vt:lpstr>Examples: Non-I.I.D.</vt:lpstr>
      <vt:lpstr>Models</vt:lpstr>
      <vt:lpstr>Definitions</vt:lpstr>
      <vt:lpstr>Definitions</vt:lpstr>
      <vt:lpstr>Intuition Check</vt:lpstr>
      <vt:lpstr>Two Desirable Estimator Properties</vt:lpstr>
      <vt:lpstr>Two Desirable Estimator Properties</vt:lpstr>
      <vt:lpstr>Another Properties of estimators</vt:lpstr>
      <vt:lpstr>CSC380: Principles of Data Science</vt:lpstr>
      <vt:lpstr>PowerPoint Presentation</vt:lpstr>
      <vt:lpstr>Intuition Check</vt:lpstr>
      <vt:lpstr>Likelihood (Intuitively)</vt:lpstr>
      <vt:lpstr>Likelihood Function</vt:lpstr>
      <vt:lpstr>Maximum Likelihood</vt:lpstr>
      <vt:lpstr>Finding the maximum/maximizer of a function</vt:lpstr>
      <vt:lpstr>Finding the maximum/maximizer of a function</vt:lpstr>
      <vt:lpstr>Maximum Likelihood</vt:lpstr>
      <vt:lpstr>Maximum Likelihood: Bernoulli</vt:lpstr>
      <vt:lpstr>Maximum Likelihood: Gaussian</vt:lpstr>
      <vt:lpstr>Maximum Likelihood: Gaussian</vt:lpstr>
      <vt:lpstr>MLE Review: Probability/Density vs Likelihood</vt:lpstr>
      <vt:lpstr>MLE</vt:lpstr>
      <vt:lpstr>CVXPY</vt:lpstr>
      <vt:lpstr>Julia: Turing.jl package</vt:lpstr>
      <vt:lpstr>Maximum Likelihood Properties</vt:lpstr>
      <vt:lpstr>Expectation of the Sample Mean</vt:lpstr>
      <vt:lpstr>Variance of the Sample Mean</vt:lpstr>
      <vt:lpstr>Unbiasedness of the Sample Variance?</vt:lpstr>
      <vt:lpstr>CSC380: Principles of Data Science</vt:lpstr>
      <vt:lpstr>Numpy Background</vt:lpstr>
      <vt:lpstr>More on Unbiased Estimator</vt:lpstr>
      <vt:lpstr>Bias-Variance Tradeoff</vt:lpstr>
      <vt:lpstr>Bias-Variance Tradeoff</vt:lpstr>
      <vt:lpstr>Bias-Variance Decomposition</vt:lpstr>
      <vt:lpstr>Intuition Check</vt:lpstr>
      <vt:lpstr>Announcements</vt:lpstr>
      <vt:lpstr>Announcements</vt:lpstr>
      <vt:lpstr>Confidence Intervals</vt:lpstr>
      <vt:lpstr>Confidence Intervals of the Normal Distribution</vt:lpstr>
      <vt:lpstr>Confidence Intervals of the Normal Distribution</vt:lpstr>
      <vt:lpstr>Confidence Intervals of the Normal Distribution</vt:lpstr>
      <vt:lpstr>Warning</vt:lpstr>
      <vt:lpstr> Caveat: interpreting confidence intervals </vt:lpstr>
      <vt:lpstr>Confidence bounds for arbitrary distributions</vt:lpstr>
      <vt:lpstr>Confidence bounds for arbitrary distributions</vt:lpstr>
      <vt:lpstr>Method 1: Gaussian (Naïve)</vt:lpstr>
      <vt:lpstr>Method 1: Gaussian (Naïve)</vt:lpstr>
      <vt:lpstr>Method 1: Gaussian (Naïve)</vt:lpstr>
      <vt:lpstr>Method 2: Gaussian (Corrected)</vt:lpstr>
      <vt:lpstr>Method 2: Gaussian (Corrected)</vt:lpstr>
      <vt:lpstr>Review questions</vt:lpstr>
      <vt:lpstr>CSC380: Principles of Data Science</vt:lpstr>
      <vt:lpstr>Announcements</vt:lpstr>
      <vt:lpstr>Announcement</vt:lpstr>
      <vt:lpstr>HW3 b) Hint</vt:lpstr>
      <vt:lpstr>Method 3: Bootstrap</vt:lpstr>
      <vt:lpstr>Empirical Distribution (=histogram)</vt:lpstr>
      <vt:lpstr>Empirical Distribution</vt:lpstr>
      <vt:lpstr>Method 3: Bootstrap</vt:lpstr>
      <vt:lpstr>Method 3: Bootstrap</vt:lpstr>
      <vt:lpstr>Method 3: Bootstrap</vt:lpstr>
      <vt:lpstr>Confidence Intervals Comparison</vt:lpstr>
      <vt:lpstr>PowerPoint Presentation</vt:lpstr>
      <vt:lpstr>PowerPoint Presentation</vt:lpstr>
      <vt:lpstr>A/B Testing</vt:lpstr>
      <vt:lpstr>A/B Testing</vt:lpstr>
      <vt:lpstr>Paired t-test</vt:lpstr>
      <vt:lpstr>Paired t-test</vt:lpstr>
      <vt:lpstr>Paired t-test</vt:lpstr>
      <vt:lpstr>Paired t-test</vt:lpstr>
      <vt:lpstr>Paired t-test</vt:lpstr>
      <vt:lpstr>Classical Statistics Review</vt:lpstr>
      <vt:lpstr>Classical Statistics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CSC535: Probabilistic Graphical Models</dc:title>
  <dc:creator>Jason Pacheco</dc:creator>
  <cp:lastModifiedBy>Yu, Xinchen</cp:lastModifiedBy>
  <cp:revision>927</cp:revision>
  <cp:lastPrinted>2022-09-28T06:30:07Z</cp:lastPrinted>
  <dcterms:created xsi:type="dcterms:W3CDTF">2020-08-17T03:18:06Z</dcterms:created>
  <dcterms:modified xsi:type="dcterms:W3CDTF">2023-07-13T02:52:18Z</dcterms:modified>
</cp:coreProperties>
</file>